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3" r:id="rId1"/>
  </p:sldMasterIdLst>
  <p:sldIdLst>
    <p:sldId id="256" r:id="rId2"/>
    <p:sldId id="258" r:id="rId3"/>
    <p:sldId id="261" r:id="rId4"/>
    <p:sldId id="263" r:id="rId5"/>
    <p:sldId id="289" r:id="rId6"/>
    <p:sldId id="257" r:id="rId7"/>
    <p:sldId id="264" r:id="rId8"/>
    <p:sldId id="265" r:id="rId9"/>
    <p:sldId id="266" r:id="rId10"/>
    <p:sldId id="262" r:id="rId11"/>
    <p:sldId id="270" r:id="rId12"/>
    <p:sldId id="292" r:id="rId13"/>
    <p:sldId id="271" r:id="rId14"/>
    <p:sldId id="272" r:id="rId15"/>
    <p:sldId id="273" r:id="rId16"/>
    <p:sldId id="274" r:id="rId17"/>
    <p:sldId id="291" r:id="rId18"/>
    <p:sldId id="275" r:id="rId19"/>
    <p:sldId id="276" r:id="rId20"/>
    <p:sldId id="277" r:id="rId21"/>
    <p:sldId id="278" r:id="rId22"/>
    <p:sldId id="293" r:id="rId23"/>
    <p:sldId id="280" r:id="rId24"/>
    <p:sldId id="281" r:id="rId25"/>
    <p:sldId id="285" r:id="rId26"/>
    <p:sldId id="283" r:id="rId27"/>
    <p:sldId id="286" r:id="rId28"/>
    <p:sldId id="287" r:id="rId29"/>
    <p:sldId id="288" r:id="rId30"/>
    <p:sldId id="284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9E8499-8B12-70F1-C8D0-98B89F589BE8}" v="2" dt="2024-02-27T16:19:54.496"/>
    <p1510:client id="{C0AB292A-2AEB-8145-9F4E-9C993B84286A}" v="98" dt="2024-02-27T15:02:19.0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70"/>
    <p:restoredTop sz="95859"/>
  </p:normalViewPr>
  <p:slideViewPr>
    <p:cSldViewPr snapToGrid="0">
      <p:cViewPr varScale="1">
        <p:scale>
          <a:sx n="85" d="100"/>
          <a:sy n="85" d="100"/>
        </p:scale>
        <p:origin x="37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hyperlink" Target="https://www.netlib.org/scalapack/" TargetMode="Externa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Relationship Id="rId9" Type="http://schemas.openxmlformats.org/officeDocument/2006/relationships/hyperlink" Target="https://www.netlib.org/scalapack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028A13-C0E1-456A-B2E6-84DE428F8E12}" type="doc">
      <dgm:prSet loTypeId="urn:microsoft.com/office/officeart/2005/8/layout/process4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76596E7-577C-430E-8028-60CE70034AAB}">
      <dgm:prSet/>
      <dgm:spPr/>
      <dgm:t>
        <a:bodyPr/>
        <a:lstStyle/>
        <a:p>
          <a:r>
            <a:rPr lang="it-IT" dirty="0" err="1"/>
            <a:t>ScaLAPACK</a:t>
          </a:r>
          <a:r>
            <a:rPr lang="it-IT" dirty="0"/>
            <a:t> - dove conviene applicarlo?</a:t>
          </a:r>
          <a:endParaRPr lang="en-US" dirty="0"/>
        </a:p>
      </dgm:t>
    </dgm:pt>
    <dgm:pt modelId="{DD1592CA-C23E-46D2-8AB8-6FB2BF69E33E}" type="parTrans" cxnId="{993D752E-28CF-4FE5-BFE0-E50E03F92DF0}">
      <dgm:prSet/>
      <dgm:spPr/>
      <dgm:t>
        <a:bodyPr/>
        <a:lstStyle/>
        <a:p>
          <a:endParaRPr lang="en-US"/>
        </a:p>
      </dgm:t>
    </dgm:pt>
    <dgm:pt modelId="{4D12CE43-0448-41BC-A483-26C3D988B513}" type="sibTrans" cxnId="{993D752E-28CF-4FE5-BFE0-E50E03F92DF0}">
      <dgm:prSet/>
      <dgm:spPr/>
      <dgm:t>
        <a:bodyPr/>
        <a:lstStyle/>
        <a:p>
          <a:endParaRPr lang="en-US"/>
        </a:p>
      </dgm:t>
    </dgm:pt>
    <dgm:pt modelId="{A49E4929-3996-4DBB-81F7-C2A1D5EAE497}">
      <dgm:prSet/>
      <dgm:spPr/>
      <dgm:t>
        <a:bodyPr/>
        <a:lstStyle/>
        <a:p>
          <a:r>
            <a:rPr lang="it-IT" dirty="0"/>
            <a:t>Si propone un confronto in MPI tra applicare la partizione secondo divisione </a:t>
          </a:r>
          <a:r>
            <a:rPr lang="it-IT" dirty="0" err="1"/>
            <a:t>ScaLAPACK</a:t>
          </a:r>
          <a:r>
            <a:rPr lang="it-IT" dirty="0"/>
            <a:t> della matrice A rispetto alla matrice C. </a:t>
          </a:r>
          <a:endParaRPr lang="en-US" dirty="0"/>
        </a:p>
      </dgm:t>
    </dgm:pt>
    <dgm:pt modelId="{CB56F2CC-4A5B-45D4-8A77-51EB2D43C595}" type="parTrans" cxnId="{438DC826-86F6-4D98-B433-B6DCC9325C5B}">
      <dgm:prSet/>
      <dgm:spPr/>
      <dgm:t>
        <a:bodyPr/>
        <a:lstStyle/>
        <a:p>
          <a:endParaRPr lang="en-US"/>
        </a:p>
      </dgm:t>
    </dgm:pt>
    <dgm:pt modelId="{6F6ED0DA-15FD-4EE9-BC31-A41F56A23DB3}" type="sibTrans" cxnId="{438DC826-86F6-4D98-B433-B6DCC9325C5B}">
      <dgm:prSet/>
      <dgm:spPr/>
      <dgm:t>
        <a:bodyPr/>
        <a:lstStyle/>
        <a:p>
          <a:endParaRPr lang="en-US"/>
        </a:p>
      </dgm:t>
    </dgm:pt>
    <dgm:pt modelId="{965FC76B-F566-164E-98F6-0B1DADD7C244}" type="pres">
      <dgm:prSet presAssocID="{EF028A13-C0E1-456A-B2E6-84DE428F8E12}" presName="Name0" presStyleCnt="0">
        <dgm:presLayoutVars>
          <dgm:dir/>
          <dgm:animLvl val="lvl"/>
          <dgm:resizeHandles val="exact"/>
        </dgm:presLayoutVars>
      </dgm:prSet>
      <dgm:spPr/>
    </dgm:pt>
    <dgm:pt modelId="{88960261-9BBF-074B-84D5-0A3C3B39C0C9}" type="pres">
      <dgm:prSet presAssocID="{A49E4929-3996-4DBB-81F7-C2A1D5EAE497}" presName="boxAndChildren" presStyleCnt="0"/>
      <dgm:spPr/>
    </dgm:pt>
    <dgm:pt modelId="{A0116B66-E6C5-3F4C-9FA3-6A88329A062B}" type="pres">
      <dgm:prSet presAssocID="{A49E4929-3996-4DBB-81F7-C2A1D5EAE497}" presName="parentTextBox" presStyleLbl="node1" presStyleIdx="0" presStyleCnt="2"/>
      <dgm:spPr/>
    </dgm:pt>
    <dgm:pt modelId="{7DDD7E11-E502-CC4B-9C42-4F764341E13E}" type="pres">
      <dgm:prSet presAssocID="{4D12CE43-0448-41BC-A483-26C3D988B513}" presName="sp" presStyleCnt="0"/>
      <dgm:spPr/>
    </dgm:pt>
    <dgm:pt modelId="{BD4D895C-DB81-7544-B1D3-C64F1D46541D}" type="pres">
      <dgm:prSet presAssocID="{B76596E7-577C-430E-8028-60CE70034AAB}" presName="arrowAndChildren" presStyleCnt="0"/>
      <dgm:spPr/>
    </dgm:pt>
    <dgm:pt modelId="{45F95F48-F2C3-154F-B97C-882A08CDED02}" type="pres">
      <dgm:prSet presAssocID="{B76596E7-577C-430E-8028-60CE70034AAB}" presName="parentTextArrow" presStyleLbl="node1" presStyleIdx="1" presStyleCnt="2"/>
      <dgm:spPr/>
    </dgm:pt>
  </dgm:ptLst>
  <dgm:cxnLst>
    <dgm:cxn modelId="{5EE7C714-3BB7-3446-B6F4-2B99CCDEE0A9}" type="presOf" srcId="{A49E4929-3996-4DBB-81F7-C2A1D5EAE497}" destId="{A0116B66-E6C5-3F4C-9FA3-6A88329A062B}" srcOrd="0" destOrd="0" presId="urn:microsoft.com/office/officeart/2005/8/layout/process4"/>
    <dgm:cxn modelId="{438DC826-86F6-4D98-B433-B6DCC9325C5B}" srcId="{EF028A13-C0E1-456A-B2E6-84DE428F8E12}" destId="{A49E4929-3996-4DBB-81F7-C2A1D5EAE497}" srcOrd="1" destOrd="0" parTransId="{CB56F2CC-4A5B-45D4-8A77-51EB2D43C595}" sibTransId="{6F6ED0DA-15FD-4EE9-BC31-A41F56A23DB3}"/>
    <dgm:cxn modelId="{993D752E-28CF-4FE5-BFE0-E50E03F92DF0}" srcId="{EF028A13-C0E1-456A-B2E6-84DE428F8E12}" destId="{B76596E7-577C-430E-8028-60CE70034AAB}" srcOrd="0" destOrd="0" parTransId="{DD1592CA-C23E-46D2-8AB8-6FB2BF69E33E}" sibTransId="{4D12CE43-0448-41BC-A483-26C3D988B513}"/>
    <dgm:cxn modelId="{14F0C8C5-C54E-0C48-99BE-2171EAA9781D}" type="presOf" srcId="{EF028A13-C0E1-456A-B2E6-84DE428F8E12}" destId="{965FC76B-F566-164E-98F6-0B1DADD7C244}" srcOrd="0" destOrd="0" presId="urn:microsoft.com/office/officeart/2005/8/layout/process4"/>
    <dgm:cxn modelId="{8D0198CA-67D7-AB41-84B2-B926389F7BC8}" type="presOf" srcId="{B76596E7-577C-430E-8028-60CE70034AAB}" destId="{45F95F48-F2C3-154F-B97C-882A08CDED02}" srcOrd="0" destOrd="0" presId="urn:microsoft.com/office/officeart/2005/8/layout/process4"/>
    <dgm:cxn modelId="{5D5CAAA0-116A-F841-854E-78D04A437F60}" type="presParOf" srcId="{965FC76B-F566-164E-98F6-0B1DADD7C244}" destId="{88960261-9BBF-074B-84D5-0A3C3B39C0C9}" srcOrd="0" destOrd="0" presId="urn:microsoft.com/office/officeart/2005/8/layout/process4"/>
    <dgm:cxn modelId="{4607F5A6-4E48-7A41-8117-D033F03D0A2B}" type="presParOf" srcId="{88960261-9BBF-074B-84D5-0A3C3B39C0C9}" destId="{A0116B66-E6C5-3F4C-9FA3-6A88329A062B}" srcOrd="0" destOrd="0" presId="urn:microsoft.com/office/officeart/2005/8/layout/process4"/>
    <dgm:cxn modelId="{C1F217CE-B412-F54D-A9B4-FABA51FCCAA6}" type="presParOf" srcId="{965FC76B-F566-164E-98F6-0B1DADD7C244}" destId="{7DDD7E11-E502-CC4B-9C42-4F764341E13E}" srcOrd="1" destOrd="0" presId="urn:microsoft.com/office/officeart/2005/8/layout/process4"/>
    <dgm:cxn modelId="{9E6226A5-9277-D945-AA04-CCAECDD0EB9D}" type="presParOf" srcId="{965FC76B-F566-164E-98F6-0B1DADD7C244}" destId="{BD4D895C-DB81-7544-B1D3-C64F1D46541D}" srcOrd="2" destOrd="0" presId="urn:microsoft.com/office/officeart/2005/8/layout/process4"/>
    <dgm:cxn modelId="{B8E3ED5E-91B3-474D-9FCC-FB36C1C14995}" type="presParOf" srcId="{BD4D895C-DB81-7544-B1D3-C64F1D46541D}" destId="{45F95F48-F2C3-154F-B97C-882A08CDED02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42133B2-25AE-4327-95EB-A955F5AE9FF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4EF2CFC2-7183-4A6B-8930-07C4F3020A3B}">
      <dgm:prSet/>
      <dgm:spPr/>
      <dgm:t>
        <a:bodyPr/>
        <a:lstStyle/>
        <a:p>
          <a:r>
            <a:rPr lang="it-IT" baseline="0" dirty="0"/>
            <a:t>Libreria di routine di algebra lineare ad alte prestazioni per il calcolo parallelo su macchine a memoria distribuita.</a:t>
          </a:r>
          <a:endParaRPr lang="en-US" dirty="0"/>
        </a:p>
      </dgm:t>
    </dgm:pt>
    <dgm:pt modelId="{ADA85388-323A-48D7-BAC8-0A03703F9A61}" type="parTrans" cxnId="{CBA881ED-3A5F-4BD6-83AB-954D77E3AB07}">
      <dgm:prSet/>
      <dgm:spPr/>
      <dgm:t>
        <a:bodyPr/>
        <a:lstStyle/>
        <a:p>
          <a:endParaRPr lang="en-US"/>
        </a:p>
      </dgm:t>
    </dgm:pt>
    <dgm:pt modelId="{A58C4178-828E-4EB8-A379-F2C2D61798D2}" type="sibTrans" cxnId="{CBA881ED-3A5F-4BD6-83AB-954D77E3AB07}">
      <dgm:prSet/>
      <dgm:spPr/>
      <dgm:t>
        <a:bodyPr/>
        <a:lstStyle/>
        <a:p>
          <a:endParaRPr lang="en-US"/>
        </a:p>
      </dgm:t>
    </dgm:pt>
    <dgm:pt modelId="{3355E476-CA3B-4946-BF31-39863A44C049}">
      <dgm:prSet/>
      <dgm:spPr/>
      <dgm:t>
        <a:bodyPr/>
        <a:lstStyle/>
        <a:p>
          <a:r>
            <a:rPr lang="it-IT" baseline="0" dirty="0"/>
            <a:t>Nel nostro progetto (come richiesto da specifica) si è cercato di simulare la partizione dei dati fatta in questa libreria. </a:t>
          </a:r>
          <a:endParaRPr lang="en-US" dirty="0"/>
        </a:p>
      </dgm:t>
    </dgm:pt>
    <dgm:pt modelId="{D361C6F7-1C19-46FE-A837-8A916B306E11}" type="parTrans" cxnId="{30912AFC-87D0-4697-A67D-B5E15A0D0ECF}">
      <dgm:prSet/>
      <dgm:spPr/>
      <dgm:t>
        <a:bodyPr/>
        <a:lstStyle/>
        <a:p>
          <a:endParaRPr lang="en-US"/>
        </a:p>
      </dgm:t>
    </dgm:pt>
    <dgm:pt modelId="{67ACE4F8-F8DF-4ABB-82C9-0ED70E6D09C3}" type="sibTrans" cxnId="{30912AFC-87D0-4697-A67D-B5E15A0D0ECF}">
      <dgm:prSet/>
      <dgm:spPr/>
      <dgm:t>
        <a:bodyPr/>
        <a:lstStyle/>
        <a:p>
          <a:endParaRPr lang="en-US"/>
        </a:p>
      </dgm:t>
    </dgm:pt>
    <dgm:pt modelId="{52123B28-3092-4009-8A5E-228C94C12C94}">
      <dgm:prSet/>
      <dgm:spPr/>
      <dgm:t>
        <a:bodyPr/>
        <a:lstStyle/>
        <a:p>
          <a:r>
            <a:rPr lang="it-IT" baseline="0" dirty="0"/>
            <a:t>In particolare utilizzando il meccanismo del «</a:t>
          </a:r>
          <a:r>
            <a:rPr lang="it-IT" b="1" baseline="0" dirty="0"/>
            <a:t>Block </a:t>
          </a:r>
          <a:r>
            <a:rPr lang="it-IT" b="1" baseline="0" dirty="0" err="1"/>
            <a:t>cyclic</a:t>
          </a:r>
          <a:r>
            <a:rPr lang="it-IT" b="1" baseline="0" dirty="0"/>
            <a:t> data </a:t>
          </a:r>
          <a:r>
            <a:rPr lang="it-IT" b="1" baseline="0" dirty="0" err="1"/>
            <a:t>distribution</a:t>
          </a:r>
          <a:r>
            <a:rPr lang="it-IT" baseline="0" dirty="0"/>
            <a:t>».</a:t>
          </a:r>
          <a:endParaRPr lang="en-US" dirty="0"/>
        </a:p>
      </dgm:t>
    </dgm:pt>
    <dgm:pt modelId="{E937D4BD-9CBB-4EA3-9083-2EA0EFE49A16}" type="parTrans" cxnId="{92D1CC09-58F0-47A3-9E94-64D62721D40B}">
      <dgm:prSet/>
      <dgm:spPr/>
      <dgm:t>
        <a:bodyPr/>
        <a:lstStyle/>
        <a:p>
          <a:endParaRPr lang="en-US"/>
        </a:p>
      </dgm:t>
    </dgm:pt>
    <dgm:pt modelId="{AEAE6EE3-A135-4C84-932D-E3FC6208C67B}" type="sibTrans" cxnId="{92D1CC09-58F0-47A3-9E94-64D62721D40B}">
      <dgm:prSet/>
      <dgm:spPr/>
      <dgm:t>
        <a:bodyPr/>
        <a:lstStyle/>
        <a:p>
          <a:endParaRPr lang="en-US"/>
        </a:p>
      </dgm:t>
    </dgm:pt>
    <dgm:pt modelId="{F257B1B6-199E-4254-83F3-659CC95E81A3}">
      <dgm:prSet/>
      <dgm:spPr/>
      <dgm:t>
        <a:bodyPr/>
        <a:lstStyle/>
        <a:p>
          <a:r>
            <a:rPr lang="it-IT" baseline="0" dirty="0"/>
            <a:t>Link a </a:t>
          </a:r>
          <a:r>
            <a:rPr lang="it-IT" baseline="0" dirty="0" err="1"/>
            <a:t>ScaLAPACK</a:t>
          </a:r>
          <a:r>
            <a:rPr lang="it-IT" baseline="0" dirty="0"/>
            <a:t> </a:t>
          </a:r>
          <a:r>
            <a:rPr lang="it-IT" baseline="0" dirty="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qui</a:t>
          </a:r>
          <a:r>
            <a:rPr lang="it-IT" baseline="0" dirty="0">
              <a:solidFill>
                <a:schemeClr val="bg1"/>
              </a:solidFill>
            </a:rPr>
            <a:t>.</a:t>
          </a:r>
          <a:endParaRPr lang="en-US" dirty="0">
            <a:solidFill>
              <a:schemeClr val="bg1"/>
            </a:solidFill>
          </a:endParaRPr>
        </a:p>
      </dgm:t>
    </dgm:pt>
    <dgm:pt modelId="{F68DDB97-D9F2-4DB2-A597-A9B092C37CA4}" type="parTrans" cxnId="{1EAE49AB-24CD-4C0E-A3EB-6248AEE84815}">
      <dgm:prSet/>
      <dgm:spPr/>
      <dgm:t>
        <a:bodyPr/>
        <a:lstStyle/>
        <a:p>
          <a:endParaRPr lang="en-US"/>
        </a:p>
      </dgm:t>
    </dgm:pt>
    <dgm:pt modelId="{F4421A71-C0C7-42F6-935F-0B069009B4A7}" type="sibTrans" cxnId="{1EAE49AB-24CD-4C0E-A3EB-6248AEE84815}">
      <dgm:prSet/>
      <dgm:spPr/>
      <dgm:t>
        <a:bodyPr/>
        <a:lstStyle/>
        <a:p>
          <a:endParaRPr lang="en-US"/>
        </a:p>
      </dgm:t>
    </dgm:pt>
    <dgm:pt modelId="{FF619583-3D3F-4DC6-9719-4D67DD224E7E}" type="pres">
      <dgm:prSet presAssocID="{442133B2-25AE-4327-95EB-A955F5AE9FF5}" presName="root" presStyleCnt="0">
        <dgm:presLayoutVars>
          <dgm:dir/>
          <dgm:resizeHandles val="exact"/>
        </dgm:presLayoutVars>
      </dgm:prSet>
      <dgm:spPr/>
    </dgm:pt>
    <dgm:pt modelId="{94DE2F3F-1195-4758-B19D-1E5460F9E671}" type="pres">
      <dgm:prSet presAssocID="{4EF2CFC2-7183-4A6B-8930-07C4F3020A3B}" presName="compNode" presStyleCnt="0"/>
      <dgm:spPr/>
    </dgm:pt>
    <dgm:pt modelId="{EF82F4B7-6750-43DA-BDAF-B50BF9F02DA1}" type="pres">
      <dgm:prSet presAssocID="{4EF2CFC2-7183-4A6B-8930-07C4F3020A3B}" presName="bgRect" presStyleLbl="bgShp" presStyleIdx="0" presStyleCnt="4"/>
      <dgm:spPr>
        <a:solidFill>
          <a:schemeClr val="accent2">
            <a:lumMod val="75000"/>
          </a:schemeClr>
        </a:solidFill>
      </dgm:spPr>
    </dgm:pt>
    <dgm:pt modelId="{E77110E8-E15A-490F-BE85-3CBC745B0FEB}" type="pres">
      <dgm:prSet presAssocID="{4EF2CFC2-7183-4A6B-8930-07C4F3020A3B}" presName="iconRect" presStyleLbl="node1" presStyleIdx="0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lcolatrice"/>
        </a:ext>
      </dgm:extLst>
    </dgm:pt>
    <dgm:pt modelId="{46311C63-0182-4398-93DE-5C1D63BBA7C4}" type="pres">
      <dgm:prSet presAssocID="{4EF2CFC2-7183-4A6B-8930-07C4F3020A3B}" presName="spaceRect" presStyleCnt="0"/>
      <dgm:spPr/>
    </dgm:pt>
    <dgm:pt modelId="{D4E77D21-0477-4EEE-995B-517777135924}" type="pres">
      <dgm:prSet presAssocID="{4EF2CFC2-7183-4A6B-8930-07C4F3020A3B}" presName="parTx" presStyleLbl="revTx" presStyleIdx="0" presStyleCnt="4">
        <dgm:presLayoutVars>
          <dgm:chMax val="0"/>
          <dgm:chPref val="0"/>
        </dgm:presLayoutVars>
      </dgm:prSet>
      <dgm:spPr/>
    </dgm:pt>
    <dgm:pt modelId="{C6860D5D-F6D1-46A9-B8D5-D5ABFB883555}" type="pres">
      <dgm:prSet presAssocID="{A58C4178-828E-4EB8-A379-F2C2D61798D2}" presName="sibTrans" presStyleCnt="0"/>
      <dgm:spPr/>
    </dgm:pt>
    <dgm:pt modelId="{9A23076C-AB1A-4267-9BAD-A18E53AF6102}" type="pres">
      <dgm:prSet presAssocID="{3355E476-CA3B-4946-BF31-39863A44C049}" presName="compNode" presStyleCnt="0"/>
      <dgm:spPr/>
    </dgm:pt>
    <dgm:pt modelId="{B072F1D9-4A60-4234-BC1D-E06A0D7642A4}" type="pres">
      <dgm:prSet presAssocID="{3355E476-CA3B-4946-BF31-39863A44C049}" presName="bgRect" presStyleLbl="bgShp" presStyleIdx="1" presStyleCnt="4"/>
      <dgm:spPr/>
    </dgm:pt>
    <dgm:pt modelId="{6556921F-9D09-4818-A073-7A7EAA1FB57D}" type="pres">
      <dgm:prSet presAssocID="{3355E476-CA3B-4946-BF31-39863A44C049}" presName="iconRect" presStyleLbl="node1" presStyleIdx="1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agramma di flusso"/>
        </a:ext>
      </dgm:extLst>
    </dgm:pt>
    <dgm:pt modelId="{71DA2EC6-B461-42C2-839A-FA6037A82337}" type="pres">
      <dgm:prSet presAssocID="{3355E476-CA3B-4946-BF31-39863A44C049}" presName="spaceRect" presStyleCnt="0"/>
      <dgm:spPr/>
    </dgm:pt>
    <dgm:pt modelId="{03CCF8A4-A5D8-4B06-AC62-32943BD2AF62}" type="pres">
      <dgm:prSet presAssocID="{3355E476-CA3B-4946-BF31-39863A44C049}" presName="parTx" presStyleLbl="revTx" presStyleIdx="1" presStyleCnt="4">
        <dgm:presLayoutVars>
          <dgm:chMax val="0"/>
          <dgm:chPref val="0"/>
        </dgm:presLayoutVars>
      </dgm:prSet>
      <dgm:spPr/>
    </dgm:pt>
    <dgm:pt modelId="{48098969-43D8-4BFB-A3BB-52E27614564D}" type="pres">
      <dgm:prSet presAssocID="{67ACE4F8-F8DF-4ABB-82C9-0ED70E6D09C3}" presName="sibTrans" presStyleCnt="0"/>
      <dgm:spPr/>
    </dgm:pt>
    <dgm:pt modelId="{AD6D03DC-C2C0-4D2F-8F7E-C4DA89FFDB8D}" type="pres">
      <dgm:prSet presAssocID="{52123B28-3092-4009-8A5E-228C94C12C94}" presName="compNode" presStyleCnt="0"/>
      <dgm:spPr/>
    </dgm:pt>
    <dgm:pt modelId="{C0AA7F9B-D773-4076-B528-C85049980C12}" type="pres">
      <dgm:prSet presAssocID="{52123B28-3092-4009-8A5E-228C94C12C94}" presName="bgRect" presStyleLbl="bgShp" presStyleIdx="2" presStyleCnt="4"/>
      <dgm:spPr/>
    </dgm:pt>
    <dgm:pt modelId="{2D18A50D-F997-4B0F-8731-B15EC3F89D14}" type="pres">
      <dgm:prSet presAssocID="{52123B28-3092-4009-8A5E-228C94C12C94}" presName="iconRect" presStyleLbl="node1" presStyleIdx="2" presStyleCnt="4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rrow Circle"/>
        </a:ext>
      </dgm:extLst>
    </dgm:pt>
    <dgm:pt modelId="{8B40318E-D4D9-4C35-9965-64151A0AE543}" type="pres">
      <dgm:prSet presAssocID="{52123B28-3092-4009-8A5E-228C94C12C94}" presName="spaceRect" presStyleCnt="0"/>
      <dgm:spPr/>
    </dgm:pt>
    <dgm:pt modelId="{32B963AA-1B99-4F7E-8146-00B0E4848D8A}" type="pres">
      <dgm:prSet presAssocID="{52123B28-3092-4009-8A5E-228C94C12C94}" presName="parTx" presStyleLbl="revTx" presStyleIdx="2" presStyleCnt="4">
        <dgm:presLayoutVars>
          <dgm:chMax val="0"/>
          <dgm:chPref val="0"/>
        </dgm:presLayoutVars>
      </dgm:prSet>
      <dgm:spPr/>
    </dgm:pt>
    <dgm:pt modelId="{B2FB9A91-2EEF-4D40-A957-913EBE144619}" type="pres">
      <dgm:prSet presAssocID="{AEAE6EE3-A135-4C84-932D-E3FC6208C67B}" presName="sibTrans" presStyleCnt="0"/>
      <dgm:spPr/>
    </dgm:pt>
    <dgm:pt modelId="{8F91A646-709F-493F-860C-8C1513AAAC2F}" type="pres">
      <dgm:prSet presAssocID="{F257B1B6-199E-4254-83F3-659CC95E81A3}" presName="compNode" presStyleCnt="0"/>
      <dgm:spPr/>
    </dgm:pt>
    <dgm:pt modelId="{F84948F3-8921-4B74-9CD2-D7875DA328C5}" type="pres">
      <dgm:prSet presAssocID="{F257B1B6-199E-4254-83F3-659CC95E81A3}" presName="bgRect" presStyleLbl="bgShp" presStyleIdx="3" presStyleCnt="4"/>
      <dgm:spPr/>
    </dgm:pt>
    <dgm:pt modelId="{58AB6D3A-DA5F-4C18-B610-3499A76DF359}" type="pres">
      <dgm:prSet presAssocID="{F257B1B6-199E-4254-83F3-659CC95E81A3}" presName="iconRect" presStyleLbl="node1" presStyleIdx="3" presStyleCnt="4"/>
      <dgm:spPr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llegamento"/>
        </a:ext>
      </dgm:extLst>
    </dgm:pt>
    <dgm:pt modelId="{4AC2FF54-3C99-40C1-B34E-838A5A63F623}" type="pres">
      <dgm:prSet presAssocID="{F257B1B6-199E-4254-83F3-659CC95E81A3}" presName="spaceRect" presStyleCnt="0"/>
      <dgm:spPr/>
    </dgm:pt>
    <dgm:pt modelId="{37D4CEB4-21F9-407B-B432-8F2493399152}" type="pres">
      <dgm:prSet presAssocID="{F257B1B6-199E-4254-83F3-659CC95E81A3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92D1CC09-58F0-47A3-9E94-64D62721D40B}" srcId="{442133B2-25AE-4327-95EB-A955F5AE9FF5}" destId="{52123B28-3092-4009-8A5E-228C94C12C94}" srcOrd="2" destOrd="0" parTransId="{E937D4BD-9CBB-4EA3-9083-2EA0EFE49A16}" sibTransId="{AEAE6EE3-A135-4C84-932D-E3FC6208C67B}"/>
    <dgm:cxn modelId="{36738B34-6D81-49F1-9265-DF3FFC4293A0}" type="presOf" srcId="{3355E476-CA3B-4946-BF31-39863A44C049}" destId="{03CCF8A4-A5D8-4B06-AC62-32943BD2AF62}" srcOrd="0" destOrd="0" presId="urn:microsoft.com/office/officeart/2018/2/layout/IconVerticalSolidList"/>
    <dgm:cxn modelId="{A2ECE339-CCC1-4DC7-A0EB-6045E4724421}" type="presOf" srcId="{4EF2CFC2-7183-4A6B-8930-07C4F3020A3B}" destId="{D4E77D21-0477-4EEE-995B-517777135924}" srcOrd="0" destOrd="0" presId="urn:microsoft.com/office/officeart/2018/2/layout/IconVerticalSolidList"/>
    <dgm:cxn modelId="{4AB64E53-9978-49CB-BF06-F1FFBC80FC29}" type="presOf" srcId="{442133B2-25AE-4327-95EB-A955F5AE9FF5}" destId="{FF619583-3D3F-4DC6-9719-4D67DD224E7E}" srcOrd="0" destOrd="0" presId="urn:microsoft.com/office/officeart/2018/2/layout/IconVerticalSolidList"/>
    <dgm:cxn modelId="{B9D4077E-FF38-4EF9-9017-2BDF2B2DEDCB}" type="presOf" srcId="{F257B1B6-199E-4254-83F3-659CC95E81A3}" destId="{37D4CEB4-21F9-407B-B432-8F2493399152}" srcOrd="0" destOrd="0" presId="urn:microsoft.com/office/officeart/2018/2/layout/IconVerticalSolidList"/>
    <dgm:cxn modelId="{FEC390AA-4A20-4AC1-B5A3-39B213CB36E3}" type="presOf" srcId="{52123B28-3092-4009-8A5E-228C94C12C94}" destId="{32B963AA-1B99-4F7E-8146-00B0E4848D8A}" srcOrd="0" destOrd="0" presId="urn:microsoft.com/office/officeart/2018/2/layout/IconVerticalSolidList"/>
    <dgm:cxn modelId="{1EAE49AB-24CD-4C0E-A3EB-6248AEE84815}" srcId="{442133B2-25AE-4327-95EB-A955F5AE9FF5}" destId="{F257B1B6-199E-4254-83F3-659CC95E81A3}" srcOrd="3" destOrd="0" parTransId="{F68DDB97-D9F2-4DB2-A597-A9B092C37CA4}" sibTransId="{F4421A71-C0C7-42F6-935F-0B069009B4A7}"/>
    <dgm:cxn modelId="{CBA881ED-3A5F-4BD6-83AB-954D77E3AB07}" srcId="{442133B2-25AE-4327-95EB-A955F5AE9FF5}" destId="{4EF2CFC2-7183-4A6B-8930-07C4F3020A3B}" srcOrd="0" destOrd="0" parTransId="{ADA85388-323A-48D7-BAC8-0A03703F9A61}" sibTransId="{A58C4178-828E-4EB8-A379-F2C2D61798D2}"/>
    <dgm:cxn modelId="{30912AFC-87D0-4697-A67D-B5E15A0D0ECF}" srcId="{442133B2-25AE-4327-95EB-A955F5AE9FF5}" destId="{3355E476-CA3B-4946-BF31-39863A44C049}" srcOrd="1" destOrd="0" parTransId="{D361C6F7-1C19-46FE-A837-8A916B306E11}" sibTransId="{67ACE4F8-F8DF-4ABB-82C9-0ED70E6D09C3}"/>
    <dgm:cxn modelId="{C877AF0D-BABD-44D9-87B1-B928E607FBDC}" type="presParOf" srcId="{FF619583-3D3F-4DC6-9719-4D67DD224E7E}" destId="{94DE2F3F-1195-4758-B19D-1E5460F9E671}" srcOrd="0" destOrd="0" presId="urn:microsoft.com/office/officeart/2018/2/layout/IconVerticalSolidList"/>
    <dgm:cxn modelId="{15DEAADE-071F-42ED-AA31-8830807AEB13}" type="presParOf" srcId="{94DE2F3F-1195-4758-B19D-1E5460F9E671}" destId="{EF82F4B7-6750-43DA-BDAF-B50BF9F02DA1}" srcOrd="0" destOrd="0" presId="urn:microsoft.com/office/officeart/2018/2/layout/IconVerticalSolidList"/>
    <dgm:cxn modelId="{5C0C7682-BE4C-4A2F-9D92-11EAE86587DA}" type="presParOf" srcId="{94DE2F3F-1195-4758-B19D-1E5460F9E671}" destId="{E77110E8-E15A-490F-BE85-3CBC745B0FEB}" srcOrd="1" destOrd="0" presId="urn:microsoft.com/office/officeart/2018/2/layout/IconVerticalSolidList"/>
    <dgm:cxn modelId="{2B4BA194-7F88-48BE-810C-59342D4CFF43}" type="presParOf" srcId="{94DE2F3F-1195-4758-B19D-1E5460F9E671}" destId="{46311C63-0182-4398-93DE-5C1D63BBA7C4}" srcOrd="2" destOrd="0" presId="urn:microsoft.com/office/officeart/2018/2/layout/IconVerticalSolidList"/>
    <dgm:cxn modelId="{F4E0C359-BAB7-43E2-A8AC-021E7BA9AD7C}" type="presParOf" srcId="{94DE2F3F-1195-4758-B19D-1E5460F9E671}" destId="{D4E77D21-0477-4EEE-995B-517777135924}" srcOrd="3" destOrd="0" presId="urn:microsoft.com/office/officeart/2018/2/layout/IconVerticalSolidList"/>
    <dgm:cxn modelId="{A46B199F-3221-4EE7-B826-A14387DB6A93}" type="presParOf" srcId="{FF619583-3D3F-4DC6-9719-4D67DD224E7E}" destId="{C6860D5D-F6D1-46A9-B8D5-D5ABFB883555}" srcOrd="1" destOrd="0" presId="urn:microsoft.com/office/officeart/2018/2/layout/IconVerticalSolidList"/>
    <dgm:cxn modelId="{FA69B41C-FC8F-4CAE-92BB-2E5BCD87D782}" type="presParOf" srcId="{FF619583-3D3F-4DC6-9719-4D67DD224E7E}" destId="{9A23076C-AB1A-4267-9BAD-A18E53AF6102}" srcOrd="2" destOrd="0" presId="urn:microsoft.com/office/officeart/2018/2/layout/IconVerticalSolidList"/>
    <dgm:cxn modelId="{C2040D5F-717F-4DCA-9574-C932BBD95470}" type="presParOf" srcId="{9A23076C-AB1A-4267-9BAD-A18E53AF6102}" destId="{B072F1D9-4A60-4234-BC1D-E06A0D7642A4}" srcOrd="0" destOrd="0" presId="urn:microsoft.com/office/officeart/2018/2/layout/IconVerticalSolidList"/>
    <dgm:cxn modelId="{C8252E4D-E4F3-4A31-ACD2-184B57A98E3E}" type="presParOf" srcId="{9A23076C-AB1A-4267-9BAD-A18E53AF6102}" destId="{6556921F-9D09-4818-A073-7A7EAA1FB57D}" srcOrd="1" destOrd="0" presId="urn:microsoft.com/office/officeart/2018/2/layout/IconVerticalSolidList"/>
    <dgm:cxn modelId="{48EE6205-C0AE-4C07-ACB3-2AC0F5F18CDF}" type="presParOf" srcId="{9A23076C-AB1A-4267-9BAD-A18E53AF6102}" destId="{71DA2EC6-B461-42C2-839A-FA6037A82337}" srcOrd="2" destOrd="0" presId="urn:microsoft.com/office/officeart/2018/2/layout/IconVerticalSolidList"/>
    <dgm:cxn modelId="{D70A7919-7379-4DDB-8D17-05B9495F40BC}" type="presParOf" srcId="{9A23076C-AB1A-4267-9BAD-A18E53AF6102}" destId="{03CCF8A4-A5D8-4B06-AC62-32943BD2AF62}" srcOrd="3" destOrd="0" presId="urn:microsoft.com/office/officeart/2018/2/layout/IconVerticalSolidList"/>
    <dgm:cxn modelId="{D999B0FD-96EE-461D-8250-35816A9DB798}" type="presParOf" srcId="{FF619583-3D3F-4DC6-9719-4D67DD224E7E}" destId="{48098969-43D8-4BFB-A3BB-52E27614564D}" srcOrd="3" destOrd="0" presId="urn:microsoft.com/office/officeart/2018/2/layout/IconVerticalSolidList"/>
    <dgm:cxn modelId="{50E5FB61-65AF-4459-A9EC-B37086DE83B4}" type="presParOf" srcId="{FF619583-3D3F-4DC6-9719-4D67DD224E7E}" destId="{AD6D03DC-C2C0-4D2F-8F7E-C4DA89FFDB8D}" srcOrd="4" destOrd="0" presId="urn:microsoft.com/office/officeart/2018/2/layout/IconVerticalSolidList"/>
    <dgm:cxn modelId="{9731FE3C-74DE-41B2-B3D8-05BC2B742B09}" type="presParOf" srcId="{AD6D03DC-C2C0-4D2F-8F7E-C4DA89FFDB8D}" destId="{C0AA7F9B-D773-4076-B528-C85049980C12}" srcOrd="0" destOrd="0" presId="urn:microsoft.com/office/officeart/2018/2/layout/IconVerticalSolidList"/>
    <dgm:cxn modelId="{E8FB28EC-274B-499C-BC9B-B30909142A31}" type="presParOf" srcId="{AD6D03DC-C2C0-4D2F-8F7E-C4DA89FFDB8D}" destId="{2D18A50D-F997-4B0F-8731-B15EC3F89D14}" srcOrd="1" destOrd="0" presId="urn:microsoft.com/office/officeart/2018/2/layout/IconVerticalSolidList"/>
    <dgm:cxn modelId="{944A1AE7-27F0-4A6C-BB20-07E4A53E9426}" type="presParOf" srcId="{AD6D03DC-C2C0-4D2F-8F7E-C4DA89FFDB8D}" destId="{8B40318E-D4D9-4C35-9965-64151A0AE543}" srcOrd="2" destOrd="0" presId="urn:microsoft.com/office/officeart/2018/2/layout/IconVerticalSolidList"/>
    <dgm:cxn modelId="{B2797802-8E33-4B55-A165-BD7895395D6E}" type="presParOf" srcId="{AD6D03DC-C2C0-4D2F-8F7E-C4DA89FFDB8D}" destId="{32B963AA-1B99-4F7E-8146-00B0E4848D8A}" srcOrd="3" destOrd="0" presId="urn:microsoft.com/office/officeart/2018/2/layout/IconVerticalSolidList"/>
    <dgm:cxn modelId="{90B4AA02-8E8A-474A-8DBA-B8258A397A7D}" type="presParOf" srcId="{FF619583-3D3F-4DC6-9719-4D67DD224E7E}" destId="{B2FB9A91-2EEF-4D40-A957-913EBE144619}" srcOrd="5" destOrd="0" presId="urn:microsoft.com/office/officeart/2018/2/layout/IconVerticalSolidList"/>
    <dgm:cxn modelId="{159D1DDB-90B1-456C-A4A7-B1CBFEAF36EA}" type="presParOf" srcId="{FF619583-3D3F-4DC6-9719-4D67DD224E7E}" destId="{8F91A646-709F-493F-860C-8C1513AAAC2F}" srcOrd="6" destOrd="0" presId="urn:microsoft.com/office/officeart/2018/2/layout/IconVerticalSolidList"/>
    <dgm:cxn modelId="{2DF2FC35-F044-4FBD-BCD3-C8D9BFE2D1BA}" type="presParOf" srcId="{8F91A646-709F-493F-860C-8C1513AAAC2F}" destId="{F84948F3-8921-4B74-9CD2-D7875DA328C5}" srcOrd="0" destOrd="0" presId="urn:microsoft.com/office/officeart/2018/2/layout/IconVerticalSolidList"/>
    <dgm:cxn modelId="{58768804-8943-4478-B2A5-BDAE0D57D1CF}" type="presParOf" srcId="{8F91A646-709F-493F-860C-8C1513AAAC2F}" destId="{58AB6D3A-DA5F-4C18-B610-3499A76DF359}" srcOrd="1" destOrd="0" presId="urn:microsoft.com/office/officeart/2018/2/layout/IconVerticalSolidList"/>
    <dgm:cxn modelId="{FCCB00A8-495B-4160-B4A0-D82BA0757202}" type="presParOf" srcId="{8F91A646-709F-493F-860C-8C1513AAAC2F}" destId="{4AC2FF54-3C99-40C1-B34E-838A5A63F623}" srcOrd="2" destOrd="0" presId="urn:microsoft.com/office/officeart/2018/2/layout/IconVerticalSolidList"/>
    <dgm:cxn modelId="{371E76F5-73D8-4534-8FA2-89B44F58AB71}" type="presParOf" srcId="{8F91A646-709F-493F-860C-8C1513AAAC2F}" destId="{37D4CEB4-21F9-407B-B432-8F249339915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8C932E7-6A25-47AE-8D9D-F6FD4BB8A6E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0505904-42F5-4AF9-94DE-A23DE1E9889E}">
      <dgm:prSet/>
      <dgm:spPr/>
      <dgm:t>
        <a:bodyPr/>
        <a:lstStyle/>
        <a:p>
          <a:r>
            <a:rPr lang="it-IT" baseline="0" dirty="0"/>
            <a:t>Utilizzo della «</a:t>
          </a:r>
          <a:r>
            <a:rPr lang="it-IT" baseline="0" dirty="0" err="1"/>
            <a:t>Shared</a:t>
          </a:r>
          <a:r>
            <a:rPr lang="it-IT" baseline="0" dirty="0"/>
            <a:t> Memory» in modo più intelligente delle versioni precedenti.</a:t>
          </a:r>
          <a:endParaRPr lang="en-US" dirty="0"/>
        </a:p>
      </dgm:t>
    </dgm:pt>
    <dgm:pt modelId="{F5793DC3-9ED2-4FA5-9FAB-C3048FDC789F}" type="parTrans" cxnId="{D01F30EA-2808-49BD-9B98-AF7113A05E77}">
      <dgm:prSet/>
      <dgm:spPr/>
      <dgm:t>
        <a:bodyPr/>
        <a:lstStyle/>
        <a:p>
          <a:endParaRPr lang="en-US"/>
        </a:p>
      </dgm:t>
    </dgm:pt>
    <dgm:pt modelId="{6DDFB02A-D9E2-49A2-B8D4-007D06BA4AD2}" type="sibTrans" cxnId="{D01F30EA-2808-49BD-9B98-AF7113A05E77}">
      <dgm:prSet/>
      <dgm:spPr/>
      <dgm:t>
        <a:bodyPr/>
        <a:lstStyle/>
        <a:p>
          <a:endParaRPr lang="en-US"/>
        </a:p>
      </dgm:t>
    </dgm:pt>
    <dgm:pt modelId="{AD3C528E-FEEA-4AD8-B90E-C70BC918B726}">
      <dgm:prSet/>
      <dgm:spPr/>
      <dgm:t>
        <a:bodyPr/>
        <a:lstStyle/>
        <a:p>
          <a:r>
            <a:rPr lang="it-IT" baseline="0" dirty="0"/>
            <a:t>Ritorna vincente assegnare a ogni singolo </a:t>
          </a:r>
          <a:r>
            <a:rPr lang="it-IT" baseline="0" dirty="0" err="1"/>
            <a:t>thread</a:t>
          </a:r>
          <a:r>
            <a:rPr lang="it-IT" baseline="0" dirty="0"/>
            <a:t> il compito di calcolare il valore di un elemento della matrice C.</a:t>
          </a:r>
          <a:endParaRPr lang="en-US" dirty="0"/>
        </a:p>
      </dgm:t>
    </dgm:pt>
    <dgm:pt modelId="{88E8F14C-EA4A-4768-90D8-18D74D9FFED8}" type="parTrans" cxnId="{45B564A8-15A6-479A-82CD-A1B2445D289F}">
      <dgm:prSet/>
      <dgm:spPr/>
      <dgm:t>
        <a:bodyPr/>
        <a:lstStyle/>
        <a:p>
          <a:endParaRPr lang="en-US"/>
        </a:p>
      </dgm:t>
    </dgm:pt>
    <dgm:pt modelId="{D3FD07DD-F0F0-4004-BD44-B983A05DC07A}" type="sibTrans" cxnId="{45B564A8-15A6-479A-82CD-A1B2445D289F}">
      <dgm:prSet/>
      <dgm:spPr/>
      <dgm:t>
        <a:bodyPr/>
        <a:lstStyle/>
        <a:p>
          <a:endParaRPr lang="en-US"/>
        </a:p>
      </dgm:t>
    </dgm:pt>
    <dgm:pt modelId="{6E781766-87B5-49A7-B510-D0E251443572}">
      <dgm:prSet/>
      <dgm:spPr/>
      <dgm:t>
        <a:bodyPr/>
        <a:lstStyle/>
        <a:p>
          <a:r>
            <a:rPr lang="it-IT" baseline="0" dirty="0"/>
            <a:t>Ogni blocco quindi contiene </a:t>
          </a:r>
          <a:r>
            <a:rPr lang="it-IT" baseline="0" dirty="0" err="1"/>
            <a:t>thread</a:t>
          </a:r>
          <a:r>
            <a:rPr lang="it-IT" baseline="0" dirty="0"/>
            <a:t> che avranno il compito di computare elementi della matrice C vicini. </a:t>
          </a:r>
          <a:endParaRPr lang="en-US" dirty="0"/>
        </a:p>
      </dgm:t>
    </dgm:pt>
    <dgm:pt modelId="{2A28653B-709D-475C-A2D5-03CEA7FA6114}" type="parTrans" cxnId="{347DCED4-126F-4AC9-B9E9-7CC6DC7CC5F6}">
      <dgm:prSet/>
      <dgm:spPr/>
      <dgm:t>
        <a:bodyPr/>
        <a:lstStyle/>
        <a:p>
          <a:endParaRPr lang="en-US"/>
        </a:p>
      </dgm:t>
    </dgm:pt>
    <dgm:pt modelId="{9D93DF35-2DB0-4254-B1E4-571AA54E0A0D}" type="sibTrans" cxnId="{347DCED4-126F-4AC9-B9E9-7CC6DC7CC5F6}">
      <dgm:prSet/>
      <dgm:spPr/>
      <dgm:t>
        <a:bodyPr/>
        <a:lstStyle/>
        <a:p>
          <a:endParaRPr lang="en-US"/>
        </a:p>
      </dgm:t>
    </dgm:pt>
    <dgm:pt modelId="{1A3EC5CA-87B2-4438-8806-90516356E060}">
      <dgm:prSet/>
      <dgm:spPr/>
      <dgm:t>
        <a:bodyPr/>
        <a:lstStyle/>
        <a:p>
          <a:r>
            <a:rPr lang="it-IT" baseline="0" dirty="0"/>
            <a:t>Precisamente ogni blocco ha una forma quadrata di lato 32.</a:t>
          </a:r>
          <a:endParaRPr lang="en-US" dirty="0"/>
        </a:p>
      </dgm:t>
    </dgm:pt>
    <dgm:pt modelId="{FB1D3FC8-3285-4F29-B75C-47BF3549CC46}" type="parTrans" cxnId="{E12C12C3-F4F7-4079-A95A-9CC3D3A798AB}">
      <dgm:prSet/>
      <dgm:spPr/>
      <dgm:t>
        <a:bodyPr/>
        <a:lstStyle/>
        <a:p>
          <a:endParaRPr lang="en-US"/>
        </a:p>
      </dgm:t>
    </dgm:pt>
    <dgm:pt modelId="{1154E280-84E2-47D0-844F-5E7ABF1AC603}" type="sibTrans" cxnId="{E12C12C3-F4F7-4079-A95A-9CC3D3A798AB}">
      <dgm:prSet/>
      <dgm:spPr/>
      <dgm:t>
        <a:bodyPr/>
        <a:lstStyle/>
        <a:p>
          <a:endParaRPr lang="en-US"/>
        </a:p>
      </dgm:t>
    </dgm:pt>
    <dgm:pt modelId="{2FE84725-D229-A24E-85D0-4E6A14319EC9}" type="pres">
      <dgm:prSet presAssocID="{68C932E7-6A25-47AE-8D9D-F6FD4BB8A6E6}" presName="vert0" presStyleCnt="0">
        <dgm:presLayoutVars>
          <dgm:dir/>
          <dgm:animOne val="branch"/>
          <dgm:animLvl val="lvl"/>
        </dgm:presLayoutVars>
      </dgm:prSet>
      <dgm:spPr/>
    </dgm:pt>
    <dgm:pt modelId="{168A8C39-065F-0C48-BBCA-BF474E34D817}" type="pres">
      <dgm:prSet presAssocID="{D0505904-42F5-4AF9-94DE-A23DE1E9889E}" presName="thickLine" presStyleLbl="alignNode1" presStyleIdx="0" presStyleCnt="4"/>
      <dgm:spPr/>
    </dgm:pt>
    <dgm:pt modelId="{20519768-4A31-4D48-BA31-D8C4BAC95354}" type="pres">
      <dgm:prSet presAssocID="{D0505904-42F5-4AF9-94DE-A23DE1E9889E}" presName="horz1" presStyleCnt="0"/>
      <dgm:spPr/>
    </dgm:pt>
    <dgm:pt modelId="{FAF90735-9FB0-ED4B-B54C-9803159D72E9}" type="pres">
      <dgm:prSet presAssocID="{D0505904-42F5-4AF9-94DE-A23DE1E9889E}" presName="tx1" presStyleLbl="revTx" presStyleIdx="0" presStyleCnt="4"/>
      <dgm:spPr/>
    </dgm:pt>
    <dgm:pt modelId="{63A73285-72B1-0E4A-910B-07D94E42794B}" type="pres">
      <dgm:prSet presAssocID="{D0505904-42F5-4AF9-94DE-A23DE1E9889E}" presName="vert1" presStyleCnt="0"/>
      <dgm:spPr/>
    </dgm:pt>
    <dgm:pt modelId="{0CA4DC5B-982B-FE4A-9A6E-6AF1BD82DC88}" type="pres">
      <dgm:prSet presAssocID="{AD3C528E-FEEA-4AD8-B90E-C70BC918B726}" presName="thickLine" presStyleLbl="alignNode1" presStyleIdx="1" presStyleCnt="4"/>
      <dgm:spPr/>
    </dgm:pt>
    <dgm:pt modelId="{417A645D-CE61-B746-A745-0B153E6CA93E}" type="pres">
      <dgm:prSet presAssocID="{AD3C528E-FEEA-4AD8-B90E-C70BC918B726}" presName="horz1" presStyleCnt="0"/>
      <dgm:spPr/>
    </dgm:pt>
    <dgm:pt modelId="{2710A23C-FDD1-EB49-8C45-059AAB6C70A9}" type="pres">
      <dgm:prSet presAssocID="{AD3C528E-FEEA-4AD8-B90E-C70BC918B726}" presName="tx1" presStyleLbl="revTx" presStyleIdx="1" presStyleCnt="4"/>
      <dgm:spPr/>
    </dgm:pt>
    <dgm:pt modelId="{2E0058A5-A5F1-234F-AF64-900C417FBD92}" type="pres">
      <dgm:prSet presAssocID="{AD3C528E-FEEA-4AD8-B90E-C70BC918B726}" presName="vert1" presStyleCnt="0"/>
      <dgm:spPr/>
    </dgm:pt>
    <dgm:pt modelId="{1D40EC43-5BA9-3543-9EE2-2E7550EA9463}" type="pres">
      <dgm:prSet presAssocID="{6E781766-87B5-49A7-B510-D0E251443572}" presName="thickLine" presStyleLbl="alignNode1" presStyleIdx="2" presStyleCnt="4"/>
      <dgm:spPr/>
    </dgm:pt>
    <dgm:pt modelId="{E58DB11A-4BB5-4744-A8D0-26FD0BA58560}" type="pres">
      <dgm:prSet presAssocID="{6E781766-87B5-49A7-B510-D0E251443572}" presName="horz1" presStyleCnt="0"/>
      <dgm:spPr/>
    </dgm:pt>
    <dgm:pt modelId="{8BCD3D26-C503-4047-9BFB-2DF7E7682FAF}" type="pres">
      <dgm:prSet presAssocID="{6E781766-87B5-49A7-B510-D0E251443572}" presName="tx1" presStyleLbl="revTx" presStyleIdx="2" presStyleCnt="4"/>
      <dgm:spPr/>
    </dgm:pt>
    <dgm:pt modelId="{511D5164-320E-BD40-A64B-0E735718E393}" type="pres">
      <dgm:prSet presAssocID="{6E781766-87B5-49A7-B510-D0E251443572}" presName="vert1" presStyleCnt="0"/>
      <dgm:spPr/>
    </dgm:pt>
    <dgm:pt modelId="{DE26BD1E-FB2C-6841-B447-062FE09666D2}" type="pres">
      <dgm:prSet presAssocID="{1A3EC5CA-87B2-4438-8806-90516356E060}" presName="thickLine" presStyleLbl="alignNode1" presStyleIdx="3" presStyleCnt="4"/>
      <dgm:spPr/>
    </dgm:pt>
    <dgm:pt modelId="{D725D28A-785A-F941-88E3-6FFCFBD20CE3}" type="pres">
      <dgm:prSet presAssocID="{1A3EC5CA-87B2-4438-8806-90516356E060}" presName="horz1" presStyleCnt="0"/>
      <dgm:spPr/>
    </dgm:pt>
    <dgm:pt modelId="{8B87B376-9F02-DB4C-9E67-BA50F4B86370}" type="pres">
      <dgm:prSet presAssocID="{1A3EC5CA-87B2-4438-8806-90516356E060}" presName="tx1" presStyleLbl="revTx" presStyleIdx="3" presStyleCnt="4"/>
      <dgm:spPr/>
    </dgm:pt>
    <dgm:pt modelId="{CA4556F6-DAC7-2E41-8884-A109264C0333}" type="pres">
      <dgm:prSet presAssocID="{1A3EC5CA-87B2-4438-8806-90516356E060}" presName="vert1" presStyleCnt="0"/>
      <dgm:spPr/>
    </dgm:pt>
  </dgm:ptLst>
  <dgm:cxnLst>
    <dgm:cxn modelId="{F48CD417-038C-F946-A8ED-6DE4D4D39AE9}" type="presOf" srcId="{6E781766-87B5-49A7-B510-D0E251443572}" destId="{8BCD3D26-C503-4047-9BFB-2DF7E7682FAF}" srcOrd="0" destOrd="0" presId="urn:microsoft.com/office/officeart/2008/layout/LinedList"/>
    <dgm:cxn modelId="{0C1B8A8D-547F-124F-B62C-37EDF21FB03E}" type="presOf" srcId="{D0505904-42F5-4AF9-94DE-A23DE1E9889E}" destId="{FAF90735-9FB0-ED4B-B54C-9803159D72E9}" srcOrd="0" destOrd="0" presId="urn:microsoft.com/office/officeart/2008/layout/LinedList"/>
    <dgm:cxn modelId="{45B564A8-15A6-479A-82CD-A1B2445D289F}" srcId="{68C932E7-6A25-47AE-8D9D-F6FD4BB8A6E6}" destId="{AD3C528E-FEEA-4AD8-B90E-C70BC918B726}" srcOrd="1" destOrd="0" parTransId="{88E8F14C-EA4A-4768-90D8-18D74D9FFED8}" sibTransId="{D3FD07DD-F0F0-4004-BD44-B983A05DC07A}"/>
    <dgm:cxn modelId="{7300C7AC-F97B-7646-8618-0F48176B6D0E}" type="presOf" srcId="{AD3C528E-FEEA-4AD8-B90E-C70BC918B726}" destId="{2710A23C-FDD1-EB49-8C45-059AAB6C70A9}" srcOrd="0" destOrd="0" presId="urn:microsoft.com/office/officeart/2008/layout/LinedList"/>
    <dgm:cxn modelId="{729217AD-8EE2-6543-922F-695E8086DF6E}" type="presOf" srcId="{68C932E7-6A25-47AE-8D9D-F6FD4BB8A6E6}" destId="{2FE84725-D229-A24E-85D0-4E6A14319EC9}" srcOrd="0" destOrd="0" presId="urn:microsoft.com/office/officeart/2008/layout/LinedList"/>
    <dgm:cxn modelId="{E12C12C3-F4F7-4079-A95A-9CC3D3A798AB}" srcId="{68C932E7-6A25-47AE-8D9D-F6FD4BB8A6E6}" destId="{1A3EC5CA-87B2-4438-8806-90516356E060}" srcOrd="3" destOrd="0" parTransId="{FB1D3FC8-3285-4F29-B75C-47BF3549CC46}" sibTransId="{1154E280-84E2-47D0-844F-5E7ABF1AC603}"/>
    <dgm:cxn modelId="{347DCED4-126F-4AC9-B9E9-7CC6DC7CC5F6}" srcId="{68C932E7-6A25-47AE-8D9D-F6FD4BB8A6E6}" destId="{6E781766-87B5-49A7-B510-D0E251443572}" srcOrd="2" destOrd="0" parTransId="{2A28653B-709D-475C-A2D5-03CEA7FA6114}" sibTransId="{9D93DF35-2DB0-4254-B1E4-571AA54E0A0D}"/>
    <dgm:cxn modelId="{D01F30EA-2808-49BD-9B98-AF7113A05E77}" srcId="{68C932E7-6A25-47AE-8D9D-F6FD4BB8A6E6}" destId="{D0505904-42F5-4AF9-94DE-A23DE1E9889E}" srcOrd="0" destOrd="0" parTransId="{F5793DC3-9ED2-4FA5-9FAB-C3048FDC789F}" sibTransId="{6DDFB02A-D9E2-49A2-B8D4-007D06BA4AD2}"/>
    <dgm:cxn modelId="{D423FFEE-0890-8B48-9EC7-52B73B800FDE}" type="presOf" srcId="{1A3EC5CA-87B2-4438-8806-90516356E060}" destId="{8B87B376-9F02-DB4C-9E67-BA50F4B86370}" srcOrd="0" destOrd="0" presId="urn:microsoft.com/office/officeart/2008/layout/LinedList"/>
    <dgm:cxn modelId="{7AA59048-14B1-C84A-AA80-C76576EBF792}" type="presParOf" srcId="{2FE84725-D229-A24E-85D0-4E6A14319EC9}" destId="{168A8C39-065F-0C48-BBCA-BF474E34D817}" srcOrd="0" destOrd="0" presId="urn:microsoft.com/office/officeart/2008/layout/LinedList"/>
    <dgm:cxn modelId="{CDF34044-0590-F147-92E5-D595F5C7D876}" type="presParOf" srcId="{2FE84725-D229-A24E-85D0-4E6A14319EC9}" destId="{20519768-4A31-4D48-BA31-D8C4BAC95354}" srcOrd="1" destOrd="0" presId="urn:microsoft.com/office/officeart/2008/layout/LinedList"/>
    <dgm:cxn modelId="{6EBEC049-B9C7-FD4C-ACFC-B11AF4304559}" type="presParOf" srcId="{20519768-4A31-4D48-BA31-D8C4BAC95354}" destId="{FAF90735-9FB0-ED4B-B54C-9803159D72E9}" srcOrd="0" destOrd="0" presId="urn:microsoft.com/office/officeart/2008/layout/LinedList"/>
    <dgm:cxn modelId="{8F11815E-F303-3D49-8AFA-57B363987D5D}" type="presParOf" srcId="{20519768-4A31-4D48-BA31-D8C4BAC95354}" destId="{63A73285-72B1-0E4A-910B-07D94E42794B}" srcOrd="1" destOrd="0" presId="urn:microsoft.com/office/officeart/2008/layout/LinedList"/>
    <dgm:cxn modelId="{FF163847-4DF4-774A-817A-2A53B870B2B0}" type="presParOf" srcId="{2FE84725-D229-A24E-85D0-4E6A14319EC9}" destId="{0CA4DC5B-982B-FE4A-9A6E-6AF1BD82DC88}" srcOrd="2" destOrd="0" presId="urn:microsoft.com/office/officeart/2008/layout/LinedList"/>
    <dgm:cxn modelId="{8BE671A0-2683-3C41-92E1-0B7A7093588F}" type="presParOf" srcId="{2FE84725-D229-A24E-85D0-4E6A14319EC9}" destId="{417A645D-CE61-B746-A745-0B153E6CA93E}" srcOrd="3" destOrd="0" presId="urn:microsoft.com/office/officeart/2008/layout/LinedList"/>
    <dgm:cxn modelId="{E3A9529B-3A0C-9F45-8028-017EB9DA905B}" type="presParOf" srcId="{417A645D-CE61-B746-A745-0B153E6CA93E}" destId="{2710A23C-FDD1-EB49-8C45-059AAB6C70A9}" srcOrd="0" destOrd="0" presId="urn:microsoft.com/office/officeart/2008/layout/LinedList"/>
    <dgm:cxn modelId="{27893DFA-FC7A-FA4D-9F9C-72DFE546FFBE}" type="presParOf" srcId="{417A645D-CE61-B746-A745-0B153E6CA93E}" destId="{2E0058A5-A5F1-234F-AF64-900C417FBD92}" srcOrd="1" destOrd="0" presId="urn:microsoft.com/office/officeart/2008/layout/LinedList"/>
    <dgm:cxn modelId="{3B2CC774-2118-AB4C-B3B1-7C6C05288A7F}" type="presParOf" srcId="{2FE84725-D229-A24E-85D0-4E6A14319EC9}" destId="{1D40EC43-5BA9-3543-9EE2-2E7550EA9463}" srcOrd="4" destOrd="0" presId="urn:microsoft.com/office/officeart/2008/layout/LinedList"/>
    <dgm:cxn modelId="{73A811B9-FCF6-4440-9357-98CAA9E8E98A}" type="presParOf" srcId="{2FE84725-D229-A24E-85D0-4E6A14319EC9}" destId="{E58DB11A-4BB5-4744-A8D0-26FD0BA58560}" srcOrd="5" destOrd="0" presId="urn:microsoft.com/office/officeart/2008/layout/LinedList"/>
    <dgm:cxn modelId="{2D45F33E-9F81-B94F-BF72-0EB01237BC7E}" type="presParOf" srcId="{E58DB11A-4BB5-4744-A8D0-26FD0BA58560}" destId="{8BCD3D26-C503-4047-9BFB-2DF7E7682FAF}" srcOrd="0" destOrd="0" presId="urn:microsoft.com/office/officeart/2008/layout/LinedList"/>
    <dgm:cxn modelId="{332730F4-79A9-B144-A6D5-A2D9FF97F530}" type="presParOf" srcId="{E58DB11A-4BB5-4744-A8D0-26FD0BA58560}" destId="{511D5164-320E-BD40-A64B-0E735718E393}" srcOrd="1" destOrd="0" presId="urn:microsoft.com/office/officeart/2008/layout/LinedList"/>
    <dgm:cxn modelId="{ACD2DC6E-2F22-1E46-8EA2-D41514EB7077}" type="presParOf" srcId="{2FE84725-D229-A24E-85D0-4E6A14319EC9}" destId="{DE26BD1E-FB2C-6841-B447-062FE09666D2}" srcOrd="6" destOrd="0" presId="urn:microsoft.com/office/officeart/2008/layout/LinedList"/>
    <dgm:cxn modelId="{5ED714CA-76F6-464C-8F41-E19988124254}" type="presParOf" srcId="{2FE84725-D229-A24E-85D0-4E6A14319EC9}" destId="{D725D28A-785A-F941-88E3-6FFCFBD20CE3}" srcOrd="7" destOrd="0" presId="urn:microsoft.com/office/officeart/2008/layout/LinedList"/>
    <dgm:cxn modelId="{9ACFFD78-CDB2-B24E-ADD7-D19DE3056B97}" type="presParOf" srcId="{D725D28A-785A-F941-88E3-6FFCFBD20CE3}" destId="{8B87B376-9F02-DB4C-9E67-BA50F4B86370}" srcOrd="0" destOrd="0" presId="urn:microsoft.com/office/officeart/2008/layout/LinedList"/>
    <dgm:cxn modelId="{08FB6F99-8116-A44D-A124-29C709614AED}" type="presParOf" srcId="{D725D28A-785A-F941-88E3-6FFCFBD20CE3}" destId="{CA4556F6-DAC7-2E41-8884-A109264C033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116B66-E6C5-3F4C-9FA3-6A88329A062B}">
      <dsp:nvSpPr>
        <dsp:cNvPr id="0" name=""/>
        <dsp:cNvSpPr/>
      </dsp:nvSpPr>
      <dsp:spPr>
        <a:xfrm>
          <a:off x="0" y="2161564"/>
          <a:ext cx="9601200" cy="141822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600" kern="1200" dirty="0"/>
            <a:t>Si propone un confronto in MPI tra applicare la partizione secondo divisione </a:t>
          </a:r>
          <a:r>
            <a:rPr lang="it-IT" sz="2600" kern="1200" dirty="0" err="1"/>
            <a:t>ScaLAPACK</a:t>
          </a:r>
          <a:r>
            <a:rPr lang="it-IT" sz="2600" kern="1200" dirty="0"/>
            <a:t> della matrice A rispetto alla matrice C. </a:t>
          </a:r>
          <a:endParaRPr lang="en-US" sz="2600" kern="1200" dirty="0"/>
        </a:p>
      </dsp:txBody>
      <dsp:txXfrm>
        <a:off x="0" y="2161564"/>
        <a:ext cx="9601200" cy="1418220"/>
      </dsp:txXfrm>
    </dsp:sp>
    <dsp:sp modelId="{45F95F48-F2C3-154F-B97C-882A08CDED02}">
      <dsp:nvSpPr>
        <dsp:cNvPr id="0" name=""/>
        <dsp:cNvSpPr/>
      </dsp:nvSpPr>
      <dsp:spPr>
        <a:xfrm rot="10800000">
          <a:off x="0" y="1614"/>
          <a:ext cx="9601200" cy="2181222"/>
        </a:xfrm>
        <a:prstGeom prst="upArrowCallout">
          <a:avLst/>
        </a:prstGeom>
        <a:solidFill>
          <a:schemeClr val="accent2">
            <a:hueOff val="-165654"/>
            <a:satOff val="-54335"/>
            <a:lumOff val="-19803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600" kern="1200" dirty="0" err="1"/>
            <a:t>ScaLAPACK</a:t>
          </a:r>
          <a:r>
            <a:rPr lang="it-IT" sz="2600" kern="1200" dirty="0"/>
            <a:t> - dove conviene applicarlo?</a:t>
          </a:r>
          <a:endParaRPr lang="en-US" sz="2600" kern="1200" dirty="0"/>
        </a:p>
      </dsp:txBody>
      <dsp:txXfrm rot="10800000">
        <a:off x="0" y="1614"/>
        <a:ext cx="9601200" cy="14172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82F4B7-6750-43DA-BDAF-B50BF9F02DA1}">
      <dsp:nvSpPr>
        <dsp:cNvPr id="0" name=""/>
        <dsp:cNvSpPr/>
      </dsp:nvSpPr>
      <dsp:spPr>
        <a:xfrm>
          <a:off x="0" y="2315"/>
          <a:ext cx="6506304" cy="1173307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7110E8-E15A-490F-BE85-3CBC745B0FEB}">
      <dsp:nvSpPr>
        <dsp:cNvPr id="0" name=""/>
        <dsp:cNvSpPr/>
      </dsp:nvSpPr>
      <dsp:spPr>
        <a:xfrm>
          <a:off x="354925" y="266309"/>
          <a:ext cx="645319" cy="64531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E77D21-0477-4EEE-995B-517777135924}">
      <dsp:nvSpPr>
        <dsp:cNvPr id="0" name=""/>
        <dsp:cNvSpPr/>
      </dsp:nvSpPr>
      <dsp:spPr>
        <a:xfrm>
          <a:off x="1355170" y="2315"/>
          <a:ext cx="5151133" cy="11733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175" tIns="124175" rIns="124175" bIns="12417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baseline="0" dirty="0"/>
            <a:t>Libreria di routine di algebra lineare ad alte prestazioni per il calcolo parallelo su macchine a memoria distribuita.</a:t>
          </a:r>
          <a:endParaRPr lang="en-US" sz="2200" kern="1200" dirty="0"/>
        </a:p>
      </dsp:txBody>
      <dsp:txXfrm>
        <a:off x="1355170" y="2315"/>
        <a:ext cx="5151133" cy="1173307"/>
      </dsp:txXfrm>
    </dsp:sp>
    <dsp:sp modelId="{B072F1D9-4A60-4234-BC1D-E06A0D7642A4}">
      <dsp:nvSpPr>
        <dsp:cNvPr id="0" name=""/>
        <dsp:cNvSpPr/>
      </dsp:nvSpPr>
      <dsp:spPr>
        <a:xfrm>
          <a:off x="0" y="1468949"/>
          <a:ext cx="6506304" cy="117330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56921F-9D09-4818-A073-7A7EAA1FB57D}">
      <dsp:nvSpPr>
        <dsp:cNvPr id="0" name=""/>
        <dsp:cNvSpPr/>
      </dsp:nvSpPr>
      <dsp:spPr>
        <a:xfrm>
          <a:off x="354925" y="1732943"/>
          <a:ext cx="645319" cy="64531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CCF8A4-A5D8-4B06-AC62-32943BD2AF62}">
      <dsp:nvSpPr>
        <dsp:cNvPr id="0" name=""/>
        <dsp:cNvSpPr/>
      </dsp:nvSpPr>
      <dsp:spPr>
        <a:xfrm>
          <a:off x="1355170" y="1468949"/>
          <a:ext cx="5151133" cy="11733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175" tIns="124175" rIns="124175" bIns="12417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baseline="0" dirty="0"/>
            <a:t>Nel nostro progetto (come richiesto da specifica) si è cercato di simulare la partizione dei dati fatta in questa libreria. </a:t>
          </a:r>
          <a:endParaRPr lang="en-US" sz="2200" kern="1200" dirty="0"/>
        </a:p>
      </dsp:txBody>
      <dsp:txXfrm>
        <a:off x="1355170" y="1468949"/>
        <a:ext cx="5151133" cy="1173307"/>
      </dsp:txXfrm>
    </dsp:sp>
    <dsp:sp modelId="{C0AA7F9B-D773-4076-B528-C85049980C12}">
      <dsp:nvSpPr>
        <dsp:cNvPr id="0" name=""/>
        <dsp:cNvSpPr/>
      </dsp:nvSpPr>
      <dsp:spPr>
        <a:xfrm>
          <a:off x="0" y="2935583"/>
          <a:ext cx="6506304" cy="117330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18A50D-F997-4B0F-8731-B15EC3F89D14}">
      <dsp:nvSpPr>
        <dsp:cNvPr id="0" name=""/>
        <dsp:cNvSpPr/>
      </dsp:nvSpPr>
      <dsp:spPr>
        <a:xfrm>
          <a:off x="354925" y="3199577"/>
          <a:ext cx="645319" cy="64531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B963AA-1B99-4F7E-8146-00B0E4848D8A}">
      <dsp:nvSpPr>
        <dsp:cNvPr id="0" name=""/>
        <dsp:cNvSpPr/>
      </dsp:nvSpPr>
      <dsp:spPr>
        <a:xfrm>
          <a:off x="1355170" y="2935583"/>
          <a:ext cx="5151133" cy="11733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175" tIns="124175" rIns="124175" bIns="12417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baseline="0" dirty="0"/>
            <a:t>In particolare utilizzando il meccanismo del «</a:t>
          </a:r>
          <a:r>
            <a:rPr lang="it-IT" sz="2200" b="1" kern="1200" baseline="0" dirty="0"/>
            <a:t>Block </a:t>
          </a:r>
          <a:r>
            <a:rPr lang="it-IT" sz="2200" b="1" kern="1200" baseline="0" dirty="0" err="1"/>
            <a:t>cyclic</a:t>
          </a:r>
          <a:r>
            <a:rPr lang="it-IT" sz="2200" b="1" kern="1200" baseline="0" dirty="0"/>
            <a:t> data </a:t>
          </a:r>
          <a:r>
            <a:rPr lang="it-IT" sz="2200" b="1" kern="1200" baseline="0" dirty="0" err="1"/>
            <a:t>distribution</a:t>
          </a:r>
          <a:r>
            <a:rPr lang="it-IT" sz="2200" kern="1200" baseline="0" dirty="0"/>
            <a:t>».</a:t>
          </a:r>
          <a:endParaRPr lang="en-US" sz="2200" kern="1200" dirty="0"/>
        </a:p>
      </dsp:txBody>
      <dsp:txXfrm>
        <a:off x="1355170" y="2935583"/>
        <a:ext cx="5151133" cy="1173307"/>
      </dsp:txXfrm>
    </dsp:sp>
    <dsp:sp modelId="{F84948F3-8921-4B74-9CD2-D7875DA328C5}">
      <dsp:nvSpPr>
        <dsp:cNvPr id="0" name=""/>
        <dsp:cNvSpPr/>
      </dsp:nvSpPr>
      <dsp:spPr>
        <a:xfrm>
          <a:off x="0" y="4402217"/>
          <a:ext cx="6506304" cy="117330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AB6D3A-DA5F-4C18-B610-3499A76DF359}">
      <dsp:nvSpPr>
        <dsp:cNvPr id="0" name=""/>
        <dsp:cNvSpPr/>
      </dsp:nvSpPr>
      <dsp:spPr>
        <a:xfrm>
          <a:off x="354925" y="4666211"/>
          <a:ext cx="645319" cy="64531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D4CEB4-21F9-407B-B432-8F2493399152}">
      <dsp:nvSpPr>
        <dsp:cNvPr id="0" name=""/>
        <dsp:cNvSpPr/>
      </dsp:nvSpPr>
      <dsp:spPr>
        <a:xfrm>
          <a:off x="1355170" y="4402217"/>
          <a:ext cx="5151133" cy="11733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175" tIns="124175" rIns="124175" bIns="12417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baseline="0" dirty="0"/>
            <a:t>Link a </a:t>
          </a:r>
          <a:r>
            <a:rPr lang="it-IT" sz="2200" kern="1200" baseline="0" dirty="0" err="1"/>
            <a:t>ScaLAPACK</a:t>
          </a:r>
          <a:r>
            <a:rPr lang="it-IT" sz="2200" kern="1200" baseline="0" dirty="0"/>
            <a:t> </a:t>
          </a:r>
          <a:r>
            <a:rPr lang="it-IT" sz="2200" kern="1200" baseline="0" dirty="0">
              <a:solidFill>
                <a:schemeClr val="bg1"/>
              </a:solidFill>
              <a:hlinkClick xmlns:r="http://schemas.openxmlformats.org/officeDocument/2006/relationships" r:id="rId9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qui</a:t>
          </a:r>
          <a:r>
            <a:rPr lang="it-IT" sz="2200" kern="1200" baseline="0" dirty="0">
              <a:solidFill>
                <a:schemeClr val="bg1"/>
              </a:solidFill>
            </a:rPr>
            <a:t>.</a:t>
          </a:r>
          <a:endParaRPr lang="en-US" sz="2200" kern="1200" dirty="0">
            <a:solidFill>
              <a:schemeClr val="bg1"/>
            </a:solidFill>
          </a:endParaRPr>
        </a:p>
      </dsp:txBody>
      <dsp:txXfrm>
        <a:off x="1355170" y="4402217"/>
        <a:ext cx="5151133" cy="117330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8A8C39-065F-0C48-BBCA-BF474E34D817}">
      <dsp:nvSpPr>
        <dsp:cNvPr id="0" name=""/>
        <dsp:cNvSpPr/>
      </dsp:nvSpPr>
      <dsp:spPr>
        <a:xfrm>
          <a:off x="0" y="0"/>
          <a:ext cx="1072038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F90735-9FB0-ED4B-B54C-9803159D72E9}">
      <dsp:nvSpPr>
        <dsp:cNvPr id="0" name=""/>
        <dsp:cNvSpPr/>
      </dsp:nvSpPr>
      <dsp:spPr>
        <a:xfrm>
          <a:off x="0" y="0"/>
          <a:ext cx="10720388" cy="9995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900" kern="1200" baseline="0" dirty="0"/>
            <a:t>Utilizzo della «</a:t>
          </a:r>
          <a:r>
            <a:rPr lang="it-IT" sz="2900" kern="1200" baseline="0" dirty="0" err="1"/>
            <a:t>Shared</a:t>
          </a:r>
          <a:r>
            <a:rPr lang="it-IT" sz="2900" kern="1200" baseline="0" dirty="0"/>
            <a:t> Memory» in modo più intelligente delle versioni precedenti.</a:t>
          </a:r>
          <a:endParaRPr lang="en-US" sz="2900" kern="1200" dirty="0"/>
        </a:p>
      </dsp:txBody>
      <dsp:txXfrm>
        <a:off x="0" y="0"/>
        <a:ext cx="10720388" cy="999576"/>
      </dsp:txXfrm>
    </dsp:sp>
    <dsp:sp modelId="{0CA4DC5B-982B-FE4A-9A6E-6AF1BD82DC88}">
      <dsp:nvSpPr>
        <dsp:cNvPr id="0" name=""/>
        <dsp:cNvSpPr/>
      </dsp:nvSpPr>
      <dsp:spPr>
        <a:xfrm>
          <a:off x="0" y="999576"/>
          <a:ext cx="1072038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10A23C-FDD1-EB49-8C45-059AAB6C70A9}">
      <dsp:nvSpPr>
        <dsp:cNvPr id="0" name=""/>
        <dsp:cNvSpPr/>
      </dsp:nvSpPr>
      <dsp:spPr>
        <a:xfrm>
          <a:off x="0" y="999576"/>
          <a:ext cx="10720388" cy="9995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900" kern="1200" baseline="0" dirty="0"/>
            <a:t>Ritorna vincente assegnare a ogni singolo </a:t>
          </a:r>
          <a:r>
            <a:rPr lang="it-IT" sz="2900" kern="1200" baseline="0" dirty="0" err="1"/>
            <a:t>thread</a:t>
          </a:r>
          <a:r>
            <a:rPr lang="it-IT" sz="2900" kern="1200" baseline="0" dirty="0"/>
            <a:t> il compito di calcolare il valore di un elemento della matrice C.</a:t>
          </a:r>
          <a:endParaRPr lang="en-US" sz="2900" kern="1200" dirty="0"/>
        </a:p>
      </dsp:txBody>
      <dsp:txXfrm>
        <a:off x="0" y="999576"/>
        <a:ext cx="10720388" cy="999576"/>
      </dsp:txXfrm>
    </dsp:sp>
    <dsp:sp modelId="{1D40EC43-5BA9-3543-9EE2-2E7550EA9463}">
      <dsp:nvSpPr>
        <dsp:cNvPr id="0" name=""/>
        <dsp:cNvSpPr/>
      </dsp:nvSpPr>
      <dsp:spPr>
        <a:xfrm>
          <a:off x="0" y="1999153"/>
          <a:ext cx="1072038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CD3D26-C503-4047-9BFB-2DF7E7682FAF}">
      <dsp:nvSpPr>
        <dsp:cNvPr id="0" name=""/>
        <dsp:cNvSpPr/>
      </dsp:nvSpPr>
      <dsp:spPr>
        <a:xfrm>
          <a:off x="0" y="1999152"/>
          <a:ext cx="10720388" cy="9995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900" kern="1200" baseline="0" dirty="0"/>
            <a:t>Ogni blocco quindi contiene </a:t>
          </a:r>
          <a:r>
            <a:rPr lang="it-IT" sz="2900" kern="1200" baseline="0" dirty="0" err="1"/>
            <a:t>thread</a:t>
          </a:r>
          <a:r>
            <a:rPr lang="it-IT" sz="2900" kern="1200" baseline="0" dirty="0"/>
            <a:t> che avranno il compito di computare elementi della matrice C vicini. </a:t>
          </a:r>
          <a:endParaRPr lang="en-US" sz="2900" kern="1200" dirty="0"/>
        </a:p>
      </dsp:txBody>
      <dsp:txXfrm>
        <a:off x="0" y="1999152"/>
        <a:ext cx="10720388" cy="999576"/>
      </dsp:txXfrm>
    </dsp:sp>
    <dsp:sp modelId="{DE26BD1E-FB2C-6841-B447-062FE09666D2}">
      <dsp:nvSpPr>
        <dsp:cNvPr id="0" name=""/>
        <dsp:cNvSpPr/>
      </dsp:nvSpPr>
      <dsp:spPr>
        <a:xfrm>
          <a:off x="0" y="2998729"/>
          <a:ext cx="1072038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87B376-9F02-DB4C-9E67-BA50F4B86370}">
      <dsp:nvSpPr>
        <dsp:cNvPr id="0" name=""/>
        <dsp:cNvSpPr/>
      </dsp:nvSpPr>
      <dsp:spPr>
        <a:xfrm>
          <a:off x="0" y="2998729"/>
          <a:ext cx="10720388" cy="9995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900" kern="1200" baseline="0" dirty="0"/>
            <a:t>Precisamente ogni blocco ha una forma quadrata di lato 32.</a:t>
          </a:r>
          <a:endParaRPr lang="en-US" sz="2900" kern="1200" dirty="0"/>
        </a:p>
      </dsp:txBody>
      <dsp:txXfrm>
        <a:off x="0" y="2998729"/>
        <a:ext cx="10720388" cy="9995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gif>
</file>

<file path=ppt/media/image18.png>
</file>

<file path=ppt/media/image19.pn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jpg>
</file>

<file path=ppt/media/image34.png>
</file>

<file path=ppt/media/image35.jp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jpeg>
</file>

<file path=ppt/media/image47.png>
</file>

<file path=ppt/media/image48.svg>
</file>

<file path=ppt/media/image49.jpeg>
</file>

<file path=ppt/media/image5.png>
</file>

<file path=ppt/media/image50.jpg>
</file>

<file path=ppt/media/image51.jpeg>
</file>

<file path=ppt/media/image52.jpeg>
</file>

<file path=ppt/media/image53.jpe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A70F276-1833-4A75-9C1D-A56E2295A68D}" type="datetimeFigureOut">
              <a:rPr lang="en-US" smtClean="0"/>
              <a:pPr/>
              <a:t>2/28/2024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‹N›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2992050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pPr/>
              <a:t>2/28/2024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650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pPr/>
              <a:t>2/28/2024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189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pPr/>
              <a:t>2/28/2024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354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A70F276-1833-4A75-9C1D-A56E2295A68D}" type="datetimeFigureOut">
              <a:rPr lang="en-US" smtClean="0"/>
              <a:pPr/>
              <a:t>2/28/2024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‹N›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2123054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pPr/>
              <a:t>2/28/2024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00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pPr/>
              <a:t>2/28/2024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491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pPr/>
              <a:t>2/28/2024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93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pPr/>
              <a:t>2/28/2024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516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A70F276-1833-4A75-9C1D-A56E2295A68D}" type="datetimeFigureOut">
              <a:rPr lang="en-US" smtClean="0"/>
              <a:pPr/>
              <a:t>2/28/2024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‹N›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13767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A70F276-1833-4A75-9C1D-A56E2295A68D}" type="datetimeFigureOut">
              <a:rPr lang="en-US" smtClean="0"/>
              <a:pPr/>
              <a:t>2/28/2024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‹N›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78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AA70F276-1833-4A75-9C1D-A56E2295A68D}" type="datetimeFigureOut">
              <a:rPr lang="en-US" smtClean="0"/>
              <a:pPr/>
              <a:t>2/28/2024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‹N›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5807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7" Type="http://schemas.openxmlformats.org/officeDocument/2006/relationships/image" Target="../media/image35.jp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jpg"/><Relationship Id="rId5" Type="http://schemas.openxmlformats.org/officeDocument/2006/relationships/image" Target="../media/image33.svg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svg"/><Relationship Id="rId4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svg"/><Relationship Id="rId4" Type="http://schemas.openxmlformats.org/officeDocument/2006/relationships/image" Target="../media/image4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98D35DD-7C29-E46F-080B-C573FDF3A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7260" y="1576316"/>
            <a:ext cx="3991689" cy="2310364"/>
          </a:xfrm>
        </p:spPr>
        <p:txBody>
          <a:bodyPr>
            <a:normAutofit/>
          </a:bodyPr>
          <a:lstStyle/>
          <a:p>
            <a:pPr algn="l"/>
            <a:r>
              <a:rPr lang="it-IT" sz="5400" dirty="0"/>
              <a:t>Prodotto tra matrici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001882B-0770-B730-9AD6-01E8E81A13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3706" y="3956279"/>
            <a:ext cx="3991689" cy="1086237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it-IT" sz="2000" dirty="0"/>
              <a:t>Matteo Federico 0321569</a:t>
            </a:r>
          </a:p>
          <a:p>
            <a:pPr algn="l">
              <a:spcAft>
                <a:spcPts val="600"/>
              </a:spcAft>
            </a:pPr>
            <a:r>
              <a:rPr lang="it-IT" sz="2000" dirty="0"/>
              <a:t>Matteo </a:t>
            </a:r>
            <a:r>
              <a:rPr lang="it-IT" sz="2000" dirty="0" err="1"/>
              <a:t>Fanfarillo</a:t>
            </a:r>
            <a:r>
              <a:rPr lang="it-IT" sz="2000" dirty="0"/>
              <a:t> 0316179</a:t>
            </a:r>
          </a:p>
        </p:txBody>
      </p:sp>
      <p:pic>
        <p:nvPicPr>
          <p:cNvPr id="14" name="Picture 3" descr="Immagine che contiene forniture per ufficio, strumento di scrittura, Policromia, Arte bambini&#10;&#10;Descrizione generata automaticamente">
            <a:extLst>
              <a:ext uri="{FF2B5EF4-FFF2-40B4-BE49-F238E27FC236}">
                <a16:creationId xmlns:a16="http://schemas.microsoft.com/office/drawing/2014/main" id="{3613717E-9119-D6FA-256C-BA38D2CA89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683" r="18683"/>
          <a:stretch/>
        </p:blipFill>
        <p:spPr>
          <a:xfrm>
            <a:off x="6096000" y="10"/>
            <a:ext cx="6092823" cy="685799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4163621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allAtOnce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AF9E53-32D6-A506-44A3-BB59C2C3E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744" y="631372"/>
            <a:ext cx="3135086" cy="5606142"/>
          </a:xfrm>
        </p:spPr>
        <p:txBody>
          <a:bodyPr>
            <a:normAutofit/>
          </a:bodyPr>
          <a:lstStyle/>
          <a:p>
            <a:r>
              <a:rPr lang="it-IT" sz="3200" dirty="0"/>
              <a:t>Partizionamento della matrice A</a:t>
            </a:r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597649B1-EA54-4416-AAFC-FF408060C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E748783-80F2-0978-E6AB-4A0186C63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1670" y="631371"/>
            <a:ext cx="7440705" cy="3744685"/>
          </a:xfrm>
        </p:spPr>
        <p:txBody>
          <a:bodyPr>
            <a:normAutofit fontScale="92500" lnSpcReduction="20000"/>
          </a:bodyPr>
          <a:lstStyle/>
          <a:p>
            <a:r>
              <a:rPr lang="it-IT" sz="2200" dirty="0"/>
              <a:t>I processi, per effettuare il prodotto tra A e B, devono tenere in memoria: </a:t>
            </a:r>
          </a:p>
          <a:p>
            <a:pPr lvl="1"/>
            <a:r>
              <a:rPr lang="it-IT" sz="2200" dirty="0"/>
              <a:t>le mattonelle (</a:t>
            </a:r>
            <a:r>
              <a:rPr lang="it-IT" sz="2200" dirty="0" err="1"/>
              <a:t>tile</a:t>
            </a:r>
            <a:r>
              <a:rPr lang="it-IT" sz="2200" dirty="0"/>
              <a:t>) della matrice A </a:t>
            </a:r>
            <a:r>
              <a:rPr lang="it-IT" sz="2200" dirty="0" err="1"/>
              <a:t>a</a:t>
            </a:r>
            <a:r>
              <a:rPr lang="it-IT" sz="2200" dirty="0"/>
              <a:t> loro affidate;</a:t>
            </a:r>
          </a:p>
          <a:p>
            <a:pPr lvl="1"/>
            <a:r>
              <a:rPr lang="it-IT" sz="2200" dirty="0"/>
              <a:t>le righe della matrice B in base  al loro indice di colonna all’interno dello spazio dei processi.</a:t>
            </a:r>
          </a:p>
          <a:p>
            <a:r>
              <a:rPr lang="it-IT" sz="2200" dirty="0"/>
              <a:t>In seguito possono effettuare una computazione parziale dei valori della matrice C.</a:t>
            </a:r>
          </a:p>
          <a:p>
            <a:r>
              <a:rPr lang="it-IT" sz="2200" dirty="0"/>
              <a:t>Sincronizzazione tra processi con indice di riga uguale al fine di effettuare una Somma (Reduce) di tutte le righe parziali della matrice C calcolate dai processi.</a:t>
            </a:r>
          </a:p>
          <a:p>
            <a:r>
              <a:rPr lang="it-IT" sz="2200" dirty="0"/>
              <a:t>Si è scelto di far eseguire l’operazione di Reduce ai processi di indice di riga 0.</a:t>
            </a:r>
          </a:p>
          <a:p>
            <a:endParaRPr lang="it-IT" sz="1600" dirty="0"/>
          </a:p>
          <a:p>
            <a:endParaRPr lang="it-IT" sz="1600" dirty="0"/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C5CA0C89-0800-97DA-A4FF-1FCCE1160E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27056" y="4376056"/>
            <a:ext cx="7537887" cy="2146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409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688BF27-38A9-F452-2655-8849490E7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858" y="4736961"/>
            <a:ext cx="10720685" cy="9367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cap="all" dirty="0" err="1"/>
              <a:t>Prestazioni</a:t>
            </a:r>
            <a:r>
              <a:rPr lang="en-US" sz="4800" cap="all" dirty="0"/>
              <a:t>: FLOPS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446551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it-IT"/>
          </a:p>
        </p:txBody>
      </p:sp>
      <p:sp>
        <p:nvSpPr>
          <p:cNvPr id="12" name="Freeform: Shape 22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it-IT"/>
          </a:p>
        </p:txBody>
      </p:sp>
      <p:pic>
        <p:nvPicPr>
          <p:cNvPr id="3" name="Segnaposto contenuto 4">
            <a:extLst>
              <a:ext uri="{FF2B5EF4-FFF2-40B4-BE49-F238E27FC236}">
                <a16:creationId xmlns:a16="http://schemas.microsoft.com/office/drawing/2014/main" id="{04004100-C64A-2026-C5DB-B4F381FD22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5665" y="648497"/>
            <a:ext cx="4751848" cy="3567756"/>
          </a:xfrm>
          <a:prstGeom prst="rect">
            <a:avLst/>
          </a:prstGeom>
        </p:spPr>
      </p:pic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4AA56CF7-D5E1-8833-CFB8-BD8B6D5CBE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24489" y="648497"/>
            <a:ext cx="4751848" cy="3567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3407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48051C-F6B2-081B-6DDA-B8982EB4B9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4B6D59A6-4EA4-2B9F-B6D3-259A6AC15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15FB1E24-9033-7742-9365-36C867887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F000DD03-00CE-F87D-902F-3ED7CC19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BB65FD4-B5F1-677B-DAD5-D69A52315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89BD0C1-448E-937B-BFBE-3A61F14E7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858" y="4736961"/>
            <a:ext cx="10720685" cy="9367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cap="all"/>
              <a:t>Prestazioni: Speed Up </a:t>
            </a:r>
          </a:p>
        </p:txBody>
      </p:sp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C217BA50-82D5-579F-E174-652675E83E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8986" y="643467"/>
            <a:ext cx="4719758" cy="3543662"/>
          </a:xfrm>
          <a:prstGeom prst="rect">
            <a:avLst/>
          </a:prstGeom>
        </p:spPr>
      </p:pic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47302B60-9990-BFC8-5370-CB8B061471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23253" y="643467"/>
            <a:ext cx="4719758" cy="3543662"/>
          </a:xfrm>
          <a:prstGeom prst="rect">
            <a:avLst/>
          </a:pr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56F88A9-A23B-3074-4606-B3192ADE3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446551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it-IT"/>
          </a:p>
        </p:txBody>
      </p:sp>
      <p:sp>
        <p:nvSpPr>
          <p:cNvPr id="12" name="Freeform: Shape 22">
            <a:extLst>
              <a:ext uri="{FF2B5EF4-FFF2-40B4-BE49-F238E27FC236}">
                <a16:creationId xmlns:a16="http://schemas.microsoft.com/office/drawing/2014/main" id="{2D6AD467-2666-0CB2-9A88-77BCE4F1F0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42847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</p:grp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688BF27-38A9-F452-2655-8849490E7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858" y="4736961"/>
            <a:ext cx="10720685" cy="9367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cap="all"/>
              <a:t>Prestazioni: Errore Relativo</a:t>
            </a:r>
          </a:p>
        </p:txBody>
      </p:sp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E790EBD3-6872-D49F-7E4C-6DB7B93989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23253" y="643467"/>
            <a:ext cx="4719758" cy="3543662"/>
          </a:xfrm>
          <a:prstGeom prst="rect">
            <a:avLst/>
          </a:prstGeom>
        </p:spPr>
      </p:pic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30220DAE-4084-A060-B7FB-E49607BF11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8990" y="643467"/>
            <a:ext cx="4719758" cy="3543662"/>
          </a:xfrm>
          <a:prstGeom prst="rect">
            <a:avLst/>
          </a:prstGeom>
        </p:spPr>
      </p:pic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446551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it-IT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4A948C0B-5429-38FA-FF6C-DF974F70BE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989" y="643467"/>
            <a:ext cx="4724883" cy="3543662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38DD7223-1BE4-A9B2-E8B7-78A72CDC38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18130" y="643467"/>
            <a:ext cx="4724883" cy="354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414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AF9E53-32D6-A506-44A3-BB59C2C3E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744" y="631372"/>
            <a:ext cx="3135086" cy="5606142"/>
          </a:xfrm>
        </p:spPr>
        <p:txBody>
          <a:bodyPr>
            <a:normAutofit/>
          </a:bodyPr>
          <a:lstStyle/>
          <a:p>
            <a:r>
              <a:rPr lang="it-IT" sz="3200" dirty="0"/>
              <a:t>Partizionamento della matrice C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97649B1-EA54-4416-AAFC-FF408060C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BE748783-80F2-0978-E6AB-4A0186C63C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409663" y="609601"/>
                <a:ext cx="6972310" cy="3744685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it-IT" dirty="0"/>
                  <a:t>L’idea è quella di far sì che ogni processo gestisca delle sotto-matrici di C non contigue.</a:t>
                </a:r>
              </a:p>
              <a:p>
                <a:r>
                  <a:rPr lang="it-IT" dirty="0"/>
                  <a:t>Ogni processo deve quindi occuparsi autonomamente della computazione di ogni elemento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it-IT" dirty="0"/>
                  <a:t> affidatogli.</a:t>
                </a:r>
              </a:p>
              <a:p>
                <a:r>
                  <a:rPr lang="it-IT" dirty="0"/>
                  <a:t>Ogni processo deve prelevare una sotto-matrice di A e una sotto-matrice di B tali per cui la sotto matrice di A corrisponde a un sottoinsieme delle righe di A e la sotto-matrice di B corrisponde a un sottoinsieme delle colonne di B.</a:t>
                </a:r>
              </a:p>
              <a:p>
                <a:r>
                  <a:rPr lang="it-IT" dirty="0"/>
                  <a:t>Questo metodo provoca il totale disaccoppiamento del lavoro di ogni processo.</a:t>
                </a:r>
              </a:p>
              <a:p>
                <a:endParaRPr lang="it-IT" sz="1900" dirty="0"/>
              </a:p>
              <a:p>
                <a:endParaRPr lang="it-IT" sz="1900" dirty="0"/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BE748783-80F2-0978-E6AB-4A0186C63C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09663" y="609601"/>
                <a:ext cx="6972310" cy="3744685"/>
              </a:xfrm>
              <a:blipFill>
                <a:blip r:embed="rId2"/>
                <a:stretch>
                  <a:fillRect l="-787" t="-2117" r="-104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E3DD4E1D-6ABC-F3AC-6E90-DCBE7D67A6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69562" y="4376056"/>
            <a:ext cx="8852876" cy="2027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12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688BF27-38A9-F452-2655-8849490E7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858" y="4736961"/>
            <a:ext cx="10720685" cy="9367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cap="all"/>
              <a:t>Prestazioni: Flops</a:t>
            </a:r>
          </a:p>
        </p:txBody>
      </p:sp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44488738-18D1-BB39-5364-D1AA91D22E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8986" y="643467"/>
            <a:ext cx="4719758" cy="3543662"/>
          </a:xfrm>
          <a:prstGeom prst="rect">
            <a:avLst/>
          </a:prstGeom>
        </p:spPr>
      </p:pic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2ED4B6AB-2247-1310-C6AD-8AF9CF1114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23253" y="643467"/>
            <a:ext cx="4719758" cy="3543662"/>
          </a:xfrm>
          <a:prstGeom prst="rect">
            <a:avLst/>
          </a:pr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446551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it-IT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43459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688BF27-38A9-F452-2655-8849490E7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858" y="4736961"/>
            <a:ext cx="10720685" cy="9367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cap="all"/>
              <a:t>Prestazioni: Speed Up </a:t>
            </a:r>
          </a:p>
        </p:txBody>
      </p:sp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B2732C8B-862D-0A4F-461F-3990597A9E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8986" y="643467"/>
            <a:ext cx="4719758" cy="3543662"/>
          </a:xfrm>
          <a:prstGeom prst="rect">
            <a:avLst/>
          </a:prstGeom>
        </p:spPr>
      </p:pic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DDBD1B26-6C53-6975-D11E-0CB127667A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23253" y="643467"/>
            <a:ext cx="4719758" cy="3543662"/>
          </a:xfrm>
          <a:prstGeom prst="rect">
            <a:avLst/>
          </a:pr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446551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it-IT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5873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21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45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</p:grpSp>
      <p:sp useBgFill="1">
        <p:nvSpPr>
          <p:cNvPr id="47" name="Rectangle 25">
            <a:extLst>
              <a:ext uri="{FF2B5EF4-FFF2-40B4-BE49-F238E27FC236}">
                <a16:creationId xmlns:a16="http://schemas.microsoft.com/office/drawing/2014/main" id="{70D3BB76-8949-4CF0-A2AB-B9CB0B8735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27">
            <a:extLst>
              <a:ext uri="{FF2B5EF4-FFF2-40B4-BE49-F238E27FC236}">
                <a16:creationId xmlns:a16="http://schemas.microsoft.com/office/drawing/2014/main" id="{5FF39634-9D58-45BA-8073-5E672C66D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3275668"/>
          </a:xfrm>
          <a:custGeom>
            <a:avLst/>
            <a:gdLst>
              <a:gd name="connsiteX0" fmla="*/ 3275668 w 3275668"/>
              <a:gd name="connsiteY0" fmla="*/ 3275668 h 3275668"/>
              <a:gd name="connsiteX1" fmla="*/ 655 w 3275668"/>
              <a:gd name="connsiteY1" fmla="*/ 3275668 h 3275668"/>
              <a:gd name="connsiteX2" fmla="*/ 0 w 3275668"/>
              <a:gd name="connsiteY2" fmla="*/ 2889925 h 3275668"/>
              <a:gd name="connsiteX3" fmla="*/ 2869894 w 3275668"/>
              <a:gd name="connsiteY3" fmla="*/ 2891248 h 3275668"/>
              <a:gd name="connsiteX4" fmla="*/ 2869894 w 3275668"/>
              <a:gd name="connsiteY4" fmla="*/ 0 h 3275668"/>
              <a:gd name="connsiteX5" fmla="*/ 3275668 w 3275668"/>
              <a:gd name="connsiteY5" fmla="*/ 0 h 3275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5668" h="3275668">
                <a:moveTo>
                  <a:pt x="3275668" y="3275668"/>
                </a:moveTo>
                <a:lnTo>
                  <a:pt x="655" y="3275668"/>
                </a:lnTo>
                <a:cubicBezTo>
                  <a:pt x="-655" y="3142531"/>
                  <a:pt x="1310" y="3023062"/>
                  <a:pt x="0" y="2889925"/>
                </a:cubicBezTo>
                <a:lnTo>
                  <a:pt x="2869894" y="2891248"/>
                </a:lnTo>
                <a:lnTo>
                  <a:pt x="2869894" y="0"/>
                </a:lnTo>
                <a:lnTo>
                  <a:pt x="3275668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it-IT"/>
          </a:p>
        </p:txBody>
      </p:sp>
      <p:sp>
        <p:nvSpPr>
          <p:cNvPr id="49" name="Freeform: Shape 29">
            <a:extLst>
              <a:ext uri="{FF2B5EF4-FFF2-40B4-BE49-F238E27FC236}">
                <a16:creationId xmlns:a16="http://schemas.microsoft.com/office/drawing/2014/main" id="{1794DAEC-13A6-485F-AF0A-77F61AE6F0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049045" y="3149435"/>
            <a:ext cx="3275013" cy="3275670"/>
          </a:xfrm>
          <a:custGeom>
            <a:avLst/>
            <a:gdLst>
              <a:gd name="connsiteX0" fmla="*/ 2869239 w 3275013"/>
              <a:gd name="connsiteY0" fmla="*/ 0 h 3275670"/>
              <a:gd name="connsiteX1" fmla="*/ 3275013 w 3275013"/>
              <a:gd name="connsiteY1" fmla="*/ 0 h 3275670"/>
              <a:gd name="connsiteX2" fmla="*/ 3275013 w 3275013"/>
              <a:gd name="connsiteY2" fmla="*/ 3275670 h 3275670"/>
              <a:gd name="connsiteX3" fmla="*/ 0 w 3275013"/>
              <a:gd name="connsiteY3" fmla="*/ 3275670 h 3275670"/>
              <a:gd name="connsiteX4" fmla="*/ 0 w 3275013"/>
              <a:gd name="connsiteY4" fmla="*/ 2890368 h 3275670"/>
              <a:gd name="connsiteX5" fmla="*/ 2869239 w 3275013"/>
              <a:gd name="connsiteY5" fmla="*/ 2890809 h 3275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5013" h="3275670">
                <a:moveTo>
                  <a:pt x="2869239" y="0"/>
                </a:moveTo>
                <a:lnTo>
                  <a:pt x="3275013" y="0"/>
                </a:lnTo>
                <a:lnTo>
                  <a:pt x="3275013" y="3275670"/>
                </a:lnTo>
                <a:lnTo>
                  <a:pt x="0" y="3275670"/>
                </a:lnTo>
                <a:lnTo>
                  <a:pt x="0" y="2890368"/>
                </a:lnTo>
                <a:lnTo>
                  <a:pt x="2869239" y="2890809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1AC4DE9-127F-4A2E-A9FA-6BBA0E8DE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407" y="3849246"/>
            <a:ext cx="6074564" cy="26074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14900" cap="all" dirty="0"/>
              <a:t>CUDA</a:t>
            </a:r>
            <a:endParaRPr lang="en-US" sz="8000" cap="all" dirty="0"/>
          </a:p>
        </p:txBody>
      </p:sp>
    </p:spTree>
    <p:extLst>
      <p:ext uri="{BB962C8B-B14F-4D97-AF65-F5344CB8AC3E}">
        <p14:creationId xmlns:p14="http://schemas.microsoft.com/office/powerpoint/2010/main" val="2822987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37E899-1A26-449D-9A99-B8D7B9564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858437B-3A49-0A27-5D04-027F5D7EA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it-IT" dirty="0"/>
              <a:t>CUDA: tanti </a:t>
            </a:r>
            <a:r>
              <a:rPr lang="it-IT" dirty="0" err="1"/>
              <a:t>thread</a:t>
            </a:r>
            <a:r>
              <a:rPr lang="it-IT" dirty="0"/>
              <a:t>! Ma come usarli?</a:t>
            </a:r>
          </a:p>
        </p:txBody>
      </p:sp>
      <p:pic>
        <p:nvPicPr>
          <p:cNvPr id="5" name="Picture 4" descr="Sfera di mesh e nodi">
            <a:extLst>
              <a:ext uri="{FF2B5EF4-FFF2-40B4-BE49-F238E27FC236}">
                <a16:creationId xmlns:a16="http://schemas.microsoft.com/office/drawing/2014/main" id="{48925FD1-BC60-C79A-DC66-FBF97740E1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329" r="9341"/>
          <a:stretch/>
        </p:blipFill>
        <p:spPr>
          <a:xfrm>
            <a:off x="-1" y="10"/>
            <a:ext cx="4602146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9023BA4-63D6-4B04-BC2C-6D126A230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169400F-680C-BE7F-B59C-4C21182FC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it-IT" sz="2800" dirty="0"/>
              <a:t>Come assegnare il lavoro ai </a:t>
            </a:r>
            <a:r>
              <a:rPr lang="it-IT" sz="2800" dirty="0" err="1"/>
              <a:t>thread</a:t>
            </a:r>
            <a:r>
              <a:rPr lang="it-IT" sz="2800" dirty="0"/>
              <a:t>?</a:t>
            </a:r>
          </a:p>
          <a:p>
            <a:r>
              <a:rPr lang="it-IT" sz="2800" dirty="0"/>
              <a:t>Cosa far fare a un blocco di </a:t>
            </a:r>
            <a:r>
              <a:rPr lang="it-IT" sz="2800" dirty="0" err="1"/>
              <a:t>thread</a:t>
            </a:r>
            <a:r>
              <a:rPr lang="it-IT" sz="2800" dirty="0"/>
              <a:t>?</a:t>
            </a:r>
          </a:p>
          <a:p>
            <a:r>
              <a:rPr lang="it-IT" sz="2800" dirty="0"/>
              <a:t>Come disporre i </a:t>
            </a:r>
            <a:r>
              <a:rPr lang="it-IT" sz="2800" dirty="0" err="1"/>
              <a:t>thread</a:t>
            </a:r>
            <a:r>
              <a:rPr lang="it-IT" sz="2800" dirty="0"/>
              <a:t> all’interno di un blocco?</a:t>
            </a:r>
          </a:p>
          <a:p>
            <a:r>
              <a:rPr lang="it-IT" sz="2800" dirty="0"/>
              <a:t>Come disporre i blocchi all’interno della griglia?</a:t>
            </a:r>
          </a:p>
          <a:p>
            <a:r>
              <a:rPr lang="it-IT" sz="2800" dirty="0"/>
              <a:t>Come usare la </a:t>
            </a:r>
            <a:r>
              <a:rPr lang="it-IT" sz="2800" dirty="0" err="1"/>
              <a:t>shared</a:t>
            </a:r>
            <a:r>
              <a:rPr lang="it-IT" sz="2800" dirty="0"/>
              <a:t> </a:t>
            </a:r>
            <a:r>
              <a:rPr lang="it-IT" sz="2800" dirty="0" err="1"/>
              <a:t>memory</a:t>
            </a:r>
            <a:r>
              <a:rPr lang="it-IT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05810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858437B-3A49-0A27-5D04-027F5D7EA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CUDA: primo tentativo</a:t>
            </a:r>
          </a:p>
        </p:txBody>
      </p:sp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3D6FAE58-A019-388D-A2D3-0DBA0A4E0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8657"/>
            <a:ext cx="10720388" cy="3998306"/>
          </a:xfrm>
        </p:spPr>
        <p:txBody>
          <a:bodyPr>
            <a:normAutofit/>
          </a:bodyPr>
          <a:lstStyle/>
          <a:p>
            <a:r>
              <a:rPr lang="it-IT" sz="2800" dirty="0"/>
              <a:t>Blocchi bidimensionali composti da XBD x YBD = 1024 </a:t>
            </a:r>
            <a:r>
              <a:rPr lang="it-IT" sz="2800" dirty="0" err="1"/>
              <a:t>thread</a:t>
            </a:r>
            <a:r>
              <a:rPr lang="it-IT" sz="2800" dirty="0"/>
              <a:t>.</a:t>
            </a:r>
          </a:p>
          <a:p>
            <a:r>
              <a:rPr lang="it-IT" sz="2800" dirty="0"/>
              <a:t>A ciascun blocco di </a:t>
            </a:r>
            <a:r>
              <a:rPr lang="it-IT" sz="2800" dirty="0" err="1"/>
              <a:t>thread</a:t>
            </a:r>
            <a:r>
              <a:rPr lang="it-IT" sz="2800" dirty="0"/>
              <a:t> vengono assegnate YBD righe della matrice C, cosicché ogni </a:t>
            </a:r>
            <a:r>
              <a:rPr lang="it-IT" sz="2800" dirty="0" err="1"/>
              <a:t>thread</a:t>
            </a:r>
            <a:r>
              <a:rPr lang="it-IT" sz="2800" dirty="0"/>
              <a:t> possa lavorare solo su dei componenti di una medesima riga di C.</a:t>
            </a:r>
          </a:p>
          <a:p>
            <a:r>
              <a:rPr lang="it-IT" sz="2800" dirty="0"/>
              <a:t>Ogni </a:t>
            </a:r>
            <a:r>
              <a:rPr lang="it-IT" sz="2800" dirty="0" err="1"/>
              <a:t>thread</a:t>
            </a:r>
            <a:r>
              <a:rPr lang="it-IT" sz="2800" dirty="0"/>
              <a:t> lavorerà dunque su:</a:t>
            </a:r>
          </a:p>
          <a:p>
            <a:pPr lvl="1"/>
            <a:r>
              <a:rPr lang="it-IT" sz="2800" dirty="0"/>
              <a:t>un componente ogni XBD della i-esima riga di C;</a:t>
            </a:r>
          </a:p>
          <a:p>
            <a:pPr lvl="1"/>
            <a:r>
              <a:rPr lang="it-IT" sz="2800" dirty="0"/>
              <a:t>la i-esima riga di A;</a:t>
            </a:r>
          </a:p>
          <a:p>
            <a:pPr lvl="1"/>
            <a:r>
              <a:rPr lang="it-IT" sz="2800" dirty="0"/>
              <a:t>una colonna ogni XBD della matrice B.</a:t>
            </a:r>
          </a:p>
        </p:txBody>
      </p:sp>
    </p:spTree>
    <p:extLst>
      <p:ext uri="{BB962C8B-B14F-4D97-AF65-F5344CB8AC3E}">
        <p14:creationId xmlns:p14="http://schemas.microsoft.com/office/powerpoint/2010/main" val="2746732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uro dipinto con una freccia e un bersaglio">
            <a:extLst>
              <a:ext uri="{FF2B5EF4-FFF2-40B4-BE49-F238E27FC236}">
                <a16:creationId xmlns:a16="http://schemas.microsoft.com/office/drawing/2014/main" id="{96FD1196-730F-A296-E0C0-4BB8F0F0DB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25000"/>
          </a:blip>
          <a:srcRect t="9888" r="-1" b="11438"/>
          <a:stretch/>
        </p:blipFill>
        <p:spPr>
          <a:xfrm>
            <a:off x="153" y="10"/>
            <a:ext cx="12191695" cy="685799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5DAF9E53-32D6-A506-44A3-BB59C2C3E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it-IT" dirty="0"/>
              <a:t>Obiettivi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BE748783-80F2-0978-E6AB-4A0186C63C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610579" y="2052116"/>
                <a:ext cx="7959560" cy="3997828"/>
              </a:xfrm>
            </p:spPr>
            <p:txBody>
              <a:bodyPr>
                <a:normAutofit/>
              </a:bodyPr>
              <a:lstStyle/>
              <a:p>
                <a:r>
                  <a:rPr lang="it-IT" sz="2800" dirty="0"/>
                  <a:t>Produrre dei nuclei di calcolo che possano risolvere la seguente espressione:</a:t>
                </a:r>
              </a:p>
              <a:p>
                <a:pPr marL="530352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800" b="0" i="1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it-IT" sz="2800" b="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sz="2800" b="0" i="1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it-IT" sz="2800" b="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sz="2800" b="0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it-IT" sz="28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it-IT" sz="2800" b="0" i="1">
                          <a:latin typeface="Cambria Math" panose="02040503050406030204" pitchFamily="18" charset="0"/>
                        </a:rPr>
                        <m:t>𝐵</m:t>
                      </m:r>
                    </m:oMath>
                  </m:oMathPara>
                </a14:m>
                <a:endParaRPr lang="it-IT" sz="2800" b="0" i="1" dirty="0">
                  <a:latin typeface="Cambria Math" panose="02040503050406030204" pitchFamily="18" charset="0"/>
                </a:endParaRPr>
              </a:p>
              <a:p>
                <a:pPr marL="530352" lvl="1" indent="0" algn="ctr">
                  <a:buNone/>
                </a:pPr>
                <a14:m>
                  <m:oMath xmlns:m="http://schemas.openxmlformats.org/officeDocument/2006/math">
                    <m:r>
                      <a:rPr lang="it-IT" sz="2400" b="0" i="1">
                        <a:latin typeface="Cambria Math" panose="02040503050406030204" pitchFamily="18" charset="0"/>
                      </a:rPr>
                      <m:t>𝑑𝑜𝑣𝑒</m:t>
                    </m:r>
                    <m:r>
                      <a:rPr lang="it-IT" sz="2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sz="2400" b="0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it-IT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it-IT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ℳ</m:t>
                    </m:r>
                    <m:d>
                      <m:dPr>
                        <m:ctrlPr>
                          <a:rPr lang="it-IT" sz="24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4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  <m:r>
                          <a:rPr lang="it-IT" sz="24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it-IT" sz="24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it-IT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it-IT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</m:t>
                    </m:r>
                    <m:r>
                      <a:rPr lang="it-IT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it-IT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it-IT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ℳ</m:t>
                    </m:r>
                    <m:d>
                      <m:dPr>
                        <m:ctrlPr>
                          <a:rPr lang="it-IT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4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r>
                          <a:rPr lang="it-IT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it-IT" sz="24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it-IT" sz="2400" b="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it-IT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</m:t>
                    </m:r>
                    <m:r>
                      <a:rPr lang="it-IT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  <m:r>
                      <a:rPr lang="it-IT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it-IT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ℳ</m:t>
                    </m:r>
                    <m:d>
                      <m:dPr>
                        <m:ctrlPr>
                          <a:rPr lang="it-IT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  <m:r>
                          <a:rPr lang="it-IT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it-IT" sz="24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it-IT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it-IT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it-IT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</m:t>
                    </m:r>
                    <m:r>
                      <a:rPr lang="it-IT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it-IT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it-IT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it-IT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it-IT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  <m:r>
                      <a:rPr lang="it-IT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it-IT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ℕ</m:t>
                    </m:r>
                  </m:oMath>
                </a14:m>
                <a:r>
                  <a:rPr lang="it-IT" sz="2800" dirty="0"/>
                  <a:t>			</a:t>
                </a:r>
              </a:p>
              <a:p>
                <a:r>
                  <a:rPr lang="it-IT" sz="2800" dirty="0"/>
                  <a:t>Per questi nuclei di calcolo verranno adoperati come framework: MPI (come da specifica) e CUDA (scelto da noi).</a:t>
                </a:r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BE748783-80F2-0978-E6AB-4A0186C63C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610579" y="2052116"/>
                <a:ext cx="7959560" cy="3997828"/>
              </a:xfrm>
              <a:blipFill>
                <a:blip r:embed="rId3"/>
                <a:stretch>
                  <a:fillRect l="-1378" t="-229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25681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858437B-3A49-0A27-5D04-027F5D7EA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60" y="685800"/>
            <a:ext cx="3656419" cy="1485900"/>
          </a:xfrm>
        </p:spPr>
        <p:txBody>
          <a:bodyPr>
            <a:noAutofit/>
          </a:bodyPr>
          <a:lstStyle/>
          <a:p>
            <a:r>
              <a:rPr lang="it-IT" dirty="0"/>
              <a:t>CUDA: </a:t>
            </a:r>
            <a:br>
              <a:rPr lang="it-IT" dirty="0"/>
            </a:br>
            <a:r>
              <a:rPr lang="it-IT" dirty="0"/>
              <a:t>secondo tentativo</a:t>
            </a: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BEC9E7FA-3295-45ED-8253-D23F9E44E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A28F39E8-FE1E-759B-7463-EEC826DF8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11467" y="685800"/>
            <a:ext cx="6517065" cy="1912616"/>
          </a:xfrm>
          <a:prstGeom prst="rect">
            <a:avLst/>
          </a:pr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169400F-680C-BE7F-B59C-4C21182FC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511" y="3209366"/>
            <a:ext cx="10921837" cy="3581400"/>
          </a:xfrm>
        </p:spPr>
        <p:txBody>
          <a:bodyPr>
            <a:normAutofit/>
          </a:bodyPr>
          <a:lstStyle/>
          <a:p>
            <a:r>
              <a:rPr lang="it-IT" sz="2800" dirty="0"/>
              <a:t>Vista la natura di CUDA, abbiamo provato ad aiutare l’algoritmo con un’allocazione differente della matrice B.</a:t>
            </a:r>
          </a:p>
          <a:p>
            <a:r>
              <a:rPr lang="it-IT" sz="2800" dirty="0"/>
              <a:t>In questa versione, ogni riga di B viene suddivisa in blocchi di 32 elementi consecutivi.</a:t>
            </a:r>
          </a:p>
          <a:p>
            <a:r>
              <a:rPr lang="it-IT" sz="2800" dirty="0"/>
              <a:t>La nostra idea è favorire il prelevamento dei dati da parte dei </a:t>
            </a:r>
            <a:r>
              <a:rPr lang="it-IT" sz="2800" dirty="0" err="1"/>
              <a:t>thread</a:t>
            </a:r>
            <a:r>
              <a:rPr lang="it-IT" sz="2800" dirty="0"/>
              <a:t> che vengono schedulati in maniera contigua.</a:t>
            </a:r>
          </a:p>
        </p:txBody>
      </p:sp>
    </p:spTree>
    <p:extLst>
      <p:ext uri="{BB962C8B-B14F-4D97-AF65-F5344CB8AC3E}">
        <p14:creationId xmlns:p14="http://schemas.microsoft.com/office/powerpoint/2010/main" val="852532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858437B-3A49-0A27-5D04-027F5D7EA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CUDA: terzo tentativo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169400F-680C-BE7F-B59C-4C21182FC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8657"/>
            <a:ext cx="10720388" cy="3998306"/>
          </a:xfrm>
        </p:spPr>
        <p:txBody>
          <a:bodyPr>
            <a:normAutofit/>
          </a:bodyPr>
          <a:lstStyle/>
          <a:p>
            <a:r>
              <a:rPr lang="it-IT" sz="2800" dirty="0"/>
              <a:t>Utilizzo della «</a:t>
            </a:r>
            <a:r>
              <a:rPr lang="it-IT" sz="2800" b="1" dirty="0" err="1"/>
              <a:t>Shared</a:t>
            </a:r>
            <a:r>
              <a:rPr lang="it-IT" sz="2800" b="1" dirty="0"/>
              <a:t> Memory</a:t>
            </a:r>
            <a:r>
              <a:rPr lang="it-IT" sz="2800" dirty="0"/>
              <a:t>» in modo tale da provare ad aumentare le performance del sistema.</a:t>
            </a:r>
          </a:p>
          <a:p>
            <a:r>
              <a:rPr lang="it-IT" sz="2800" dirty="0"/>
              <a:t>L’idea è quella di caricare in memoria condivisa la riga della matrice A e quindi assegnare ai </a:t>
            </a:r>
            <a:r>
              <a:rPr lang="it-IT" sz="2800" dirty="0" err="1"/>
              <a:t>thread</a:t>
            </a:r>
            <a:r>
              <a:rPr lang="it-IT" sz="2800" dirty="0"/>
              <a:t> che dovranno utilizzare la stessa riga allo stesso blocco.</a:t>
            </a:r>
          </a:p>
          <a:p>
            <a:r>
              <a:rPr lang="it-IT" sz="2800" dirty="0"/>
              <a:t>Pertanto abbiamo utilizzato dei blocchi divisi in uno spazio bidimensionale.</a:t>
            </a:r>
          </a:p>
          <a:p>
            <a:r>
              <a:rPr lang="it-IT" sz="2800" dirty="0"/>
              <a:t>Una griglia che si trova in uno spazio monodimensionale.</a:t>
            </a:r>
          </a:p>
        </p:txBody>
      </p:sp>
    </p:spTree>
    <p:extLst>
      <p:ext uri="{BB962C8B-B14F-4D97-AF65-F5344CB8AC3E}">
        <p14:creationId xmlns:p14="http://schemas.microsoft.com/office/powerpoint/2010/main" val="26122234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89C198-0ACB-B542-1790-9CA3280FA7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3FEC5EE-BAA1-AAFF-48F2-6D995D723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CUDA: quarto tentativo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20C4BA3-ED0B-228B-7DCF-A914CFCFD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8656"/>
            <a:ext cx="10720388" cy="4141461"/>
          </a:xfrm>
        </p:spPr>
        <p:txBody>
          <a:bodyPr>
            <a:normAutofit lnSpcReduction="10000"/>
          </a:bodyPr>
          <a:lstStyle/>
          <a:p>
            <a:r>
              <a:rPr lang="it-IT" sz="2800" dirty="0"/>
              <a:t>Utilizzo della «</a:t>
            </a:r>
            <a:r>
              <a:rPr lang="it-IT" sz="2800" b="1" dirty="0" err="1"/>
              <a:t>Shared</a:t>
            </a:r>
            <a:r>
              <a:rPr lang="it-IT" sz="2800" b="1" dirty="0"/>
              <a:t> Memory</a:t>
            </a:r>
            <a:r>
              <a:rPr lang="it-IT" sz="2800" dirty="0"/>
              <a:t>» per ospitare i risultati parziali di ciascun componente della matrice C.</a:t>
            </a:r>
          </a:p>
          <a:p>
            <a:r>
              <a:rPr lang="it-IT" sz="2800" dirty="0"/>
              <a:t>Ogni componente di C viene assegnato a un intero blocco di </a:t>
            </a:r>
            <a:r>
              <a:rPr lang="it-IT" sz="2800" dirty="0" err="1"/>
              <a:t>thread</a:t>
            </a:r>
            <a:r>
              <a:rPr lang="it-IT" sz="2800" dirty="0"/>
              <a:t>.</a:t>
            </a:r>
          </a:p>
          <a:p>
            <a:r>
              <a:rPr lang="it-IT" sz="2800" dirty="0"/>
              <a:t>Ciascun </a:t>
            </a:r>
            <a:r>
              <a:rPr lang="it-IT" sz="2800" dirty="0" err="1"/>
              <a:t>thread</a:t>
            </a:r>
            <a:r>
              <a:rPr lang="it-IT" sz="2800" dirty="0"/>
              <a:t> del blocco contribuisce nel calcolare il valore di output del componente </a:t>
            </a:r>
            <a:r>
              <a:rPr lang="it-IT" sz="2800" dirty="0" err="1"/>
              <a:t>C</a:t>
            </a:r>
            <a:r>
              <a:rPr lang="it-IT" dirty="0" err="1"/>
              <a:t>ij</a:t>
            </a:r>
            <a:r>
              <a:rPr lang="it-IT" sz="2800" dirty="0"/>
              <a:t> a partire dalle opportune entry della i-esima riga di A e della j-esima colonna di B. Tale valore di output viene riportato in </a:t>
            </a:r>
            <a:r>
              <a:rPr lang="it-IT" sz="2800" dirty="0" err="1"/>
              <a:t>shared</a:t>
            </a:r>
            <a:r>
              <a:rPr lang="it-IT" sz="2800" dirty="0"/>
              <a:t> </a:t>
            </a:r>
            <a:r>
              <a:rPr lang="it-IT" sz="2800" dirty="0" err="1"/>
              <a:t>memory</a:t>
            </a:r>
            <a:r>
              <a:rPr lang="it-IT" sz="2800" dirty="0"/>
              <a:t>.</a:t>
            </a:r>
          </a:p>
          <a:p>
            <a:r>
              <a:rPr lang="it-IT" sz="2800" dirty="0"/>
              <a:t>Operazione di Reduce per calcolare l’output finale di ciascun componente di C.</a:t>
            </a:r>
          </a:p>
        </p:txBody>
      </p:sp>
    </p:spTree>
    <p:extLst>
      <p:ext uri="{BB962C8B-B14F-4D97-AF65-F5344CB8AC3E}">
        <p14:creationId xmlns:p14="http://schemas.microsoft.com/office/powerpoint/2010/main" val="4040146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ancio di un razzo">
            <a:extLst>
              <a:ext uri="{FF2B5EF4-FFF2-40B4-BE49-F238E27FC236}">
                <a16:creationId xmlns:a16="http://schemas.microsoft.com/office/drawing/2014/main" id="{D060CF3A-AADB-D3BC-692E-33B514D4D9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858437B-3A49-0A27-5D04-027F5D7EA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3220947"/>
            <a:ext cx="9144000" cy="294067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CUDA:</a:t>
            </a:r>
            <a:br>
              <a:rPr lang="en-US" sz="5400" dirty="0">
                <a:solidFill>
                  <a:srgbClr val="FFFFFF"/>
                </a:solidFill>
              </a:rPr>
            </a:br>
            <a:r>
              <a:rPr lang="en-US" sz="5400" dirty="0">
                <a:solidFill>
                  <a:srgbClr val="FFFFFF"/>
                </a:solidFill>
              </a:rPr>
              <a:t>The Fastest</a:t>
            </a:r>
          </a:p>
        </p:txBody>
      </p:sp>
    </p:spTree>
    <p:extLst>
      <p:ext uri="{BB962C8B-B14F-4D97-AF65-F5344CB8AC3E}">
        <p14:creationId xmlns:p14="http://schemas.microsoft.com/office/powerpoint/2010/main" val="2635210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858437B-3A49-0A27-5D04-027F5D7EA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CUDA: ultima versione</a:t>
            </a:r>
          </a:p>
        </p:txBody>
      </p:sp>
      <p:graphicFrame>
        <p:nvGraphicFramePr>
          <p:cNvPr id="23" name="Segnaposto contenuto 2">
            <a:extLst>
              <a:ext uri="{FF2B5EF4-FFF2-40B4-BE49-F238E27FC236}">
                <a16:creationId xmlns:a16="http://schemas.microsoft.com/office/drawing/2014/main" id="{8CEA6C9C-DE08-3DB1-8677-33B771D3B6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9347087"/>
              </p:ext>
            </p:extLst>
          </p:nvPr>
        </p:nvGraphicFramePr>
        <p:xfrm>
          <a:off x="838200" y="2178657"/>
          <a:ext cx="10720388" cy="39983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5975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858437B-3A49-0A27-5D04-027F5D7EA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it-IT" sz="4100" dirty="0"/>
              <a:t>CUDA: ultima versione (2)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169400F-680C-BE7F-B59C-4C21182FC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3821205"/>
            <a:ext cx="10123143" cy="2929219"/>
          </a:xfrm>
        </p:spPr>
        <p:txBody>
          <a:bodyPr>
            <a:noAutofit/>
          </a:bodyPr>
          <a:lstStyle/>
          <a:p>
            <a:r>
              <a:rPr lang="it-IT" sz="2400" dirty="0"/>
              <a:t>Ogni </a:t>
            </a:r>
            <a:r>
              <a:rPr lang="it-IT" sz="2400" dirty="0" err="1"/>
              <a:t>thread</a:t>
            </a:r>
            <a:r>
              <a:rPr lang="it-IT" sz="2400" dirty="0"/>
              <a:t> dello stesso blocco divide la computazione in iterazioni.</a:t>
            </a:r>
          </a:p>
          <a:p>
            <a:r>
              <a:rPr lang="it-IT" sz="2400" dirty="0"/>
              <a:t>Ogni iterazione è composta da due fasi.</a:t>
            </a:r>
          </a:p>
          <a:p>
            <a:r>
              <a:rPr lang="it-IT" sz="2400" dirty="0"/>
              <a:t>Prima fase: vengono portati in memoria condivisa due sottomatrici di A e di B.</a:t>
            </a:r>
          </a:p>
          <a:p>
            <a:r>
              <a:rPr lang="it-IT" sz="2400" dirty="0"/>
              <a:t>Seconda fase: ogni </a:t>
            </a:r>
            <a:r>
              <a:rPr lang="it-IT" sz="2400" dirty="0" err="1"/>
              <a:t>thread</a:t>
            </a:r>
            <a:r>
              <a:rPr lang="it-IT" sz="2400" dirty="0"/>
              <a:t> esegue il calcolo parziale utilizzando le sottomatrici portate in memoria.</a:t>
            </a:r>
          </a:p>
        </p:txBody>
      </p:sp>
      <p:pic>
        <p:nvPicPr>
          <p:cNvPr id="5" name="Immagine 4" descr="Immagine che contiene schermata, quadrato, linea, testo&#10;&#10;Descrizione generata automaticamente">
            <a:extLst>
              <a:ext uri="{FF2B5EF4-FFF2-40B4-BE49-F238E27FC236}">
                <a16:creationId xmlns:a16="http://schemas.microsoft.com/office/drawing/2014/main" id="{4D365E96-CEBA-11AB-6091-C00EC25D07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5" r="5721"/>
          <a:stretch/>
        </p:blipFill>
        <p:spPr>
          <a:xfrm>
            <a:off x="4977678" y="568082"/>
            <a:ext cx="6517065" cy="285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600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858437B-3A49-0A27-5D04-027F5D7EA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858" y="4736961"/>
            <a:ext cx="10720685" cy="9367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cap="all"/>
              <a:t>CUDA: GFlops</a:t>
            </a:r>
          </a:p>
        </p:txBody>
      </p:sp>
      <p:pic>
        <p:nvPicPr>
          <p:cNvPr id="10" name="Immagine 9" descr="Immagine che contiene testo, schermata, diagramma, Parallelo&#10;&#10;Descrizione generata automaticamente">
            <a:extLst>
              <a:ext uri="{FF2B5EF4-FFF2-40B4-BE49-F238E27FC236}">
                <a16:creationId xmlns:a16="http://schemas.microsoft.com/office/drawing/2014/main" id="{306FEC48-17B9-7C86-4058-EF977EC9F5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624"/>
          <a:stretch/>
        </p:blipFill>
        <p:spPr>
          <a:xfrm>
            <a:off x="150408" y="781728"/>
            <a:ext cx="5873832" cy="2900262"/>
          </a:xfrm>
          <a:prstGeom prst="rect">
            <a:avLst/>
          </a:prstGeom>
        </p:spPr>
      </p:pic>
      <p:pic>
        <p:nvPicPr>
          <p:cNvPr id="12" name="Immagine 11" descr="Immagine che contiene testo, schermata, diagramma, Parallelo&#10;&#10;Descrizione generata automaticamente">
            <a:extLst>
              <a:ext uri="{FF2B5EF4-FFF2-40B4-BE49-F238E27FC236}">
                <a16:creationId xmlns:a16="http://schemas.microsoft.com/office/drawing/2014/main" id="{C4D35A97-66C5-F54A-D4FC-B1E9C97A60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624"/>
          <a:stretch/>
        </p:blipFill>
        <p:spPr>
          <a:xfrm>
            <a:off x="6192936" y="781728"/>
            <a:ext cx="5873830" cy="2900262"/>
          </a:xfrm>
          <a:prstGeom prst="rect">
            <a:avLst/>
          </a:pr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446551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it-IT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32747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</p:grp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FF711AD-B4F4-B369-0BF1-219ADE4E4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858" y="4736961"/>
            <a:ext cx="10720685" cy="9367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cap="all"/>
              <a:t>CUDA: GFlops (2)</a:t>
            </a:r>
          </a:p>
        </p:txBody>
      </p:sp>
      <p:pic>
        <p:nvPicPr>
          <p:cNvPr id="11" name="Immagine 10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2FA0B73A-1C67-7B43-5B68-E8D1EB2D73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960"/>
          <a:stretch/>
        </p:blipFill>
        <p:spPr>
          <a:xfrm>
            <a:off x="138330" y="755902"/>
            <a:ext cx="5878789" cy="2941747"/>
          </a:xfrm>
          <a:prstGeom prst="rect">
            <a:avLst/>
          </a:prstGeom>
        </p:spPr>
      </p:pic>
      <p:pic>
        <p:nvPicPr>
          <p:cNvPr id="13" name="Immagine 12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DCF6B84E-2257-FA6C-20A6-6236ED7A62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960"/>
          <a:stretch/>
        </p:blipFill>
        <p:spPr>
          <a:xfrm>
            <a:off x="6174883" y="744469"/>
            <a:ext cx="5878792" cy="2941747"/>
          </a:xfrm>
          <a:prstGeom prst="rect">
            <a:avLst/>
          </a:pr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446551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it-IT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8856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F711AD-B4F4-B369-0BF1-219ADE4E4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CUDA: GFlops (3)</a:t>
            </a:r>
            <a:endParaRPr lang="it-IT" dirty="0"/>
          </a:p>
        </p:txBody>
      </p:sp>
      <p:pic>
        <p:nvPicPr>
          <p:cNvPr id="10" name="Immagine 9" descr="Immagine che contiene testo, schermata&#10;&#10;Descrizione generata automaticamente">
            <a:extLst>
              <a:ext uri="{FF2B5EF4-FFF2-40B4-BE49-F238E27FC236}">
                <a16:creationId xmlns:a16="http://schemas.microsoft.com/office/drawing/2014/main" id="{300BAC23-E034-A67A-124C-225D42A5B9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0"/>
          <a:stretch/>
        </p:blipFill>
        <p:spPr>
          <a:xfrm>
            <a:off x="1258046" y="1630082"/>
            <a:ext cx="9828308" cy="491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443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F711AD-B4F4-B369-0BF1-219ADE4E4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CUDA: </a:t>
            </a:r>
            <a:r>
              <a:rPr lang="it-IT" dirty="0" err="1"/>
              <a:t>GFlops</a:t>
            </a:r>
            <a:r>
              <a:rPr lang="it-IT" dirty="0"/>
              <a:t> (3)</a:t>
            </a:r>
          </a:p>
        </p:txBody>
      </p:sp>
      <p:pic>
        <p:nvPicPr>
          <p:cNvPr id="6" name="Immagine 5" descr="Immagine che contiene testo, schermata&#10;&#10;Descrizione generata automaticamente">
            <a:extLst>
              <a:ext uri="{FF2B5EF4-FFF2-40B4-BE49-F238E27FC236}">
                <a16:creationId xmlns:a16="http://schemas.microsoft.com/office/drawing/2014/main" id="{95A25CE2-1B02-55AA-4055-C4762ECDEC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859"/>
          <a:stretch/>
        </p:blipFill>
        <p:spPr>
          <a:xfrm>
            <a:off x="1223399" y="1580775"/>
            <a:ext cx="9897601" cy="496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887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AF9E53-32D6-A506-44A3-BB59C2C3E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it-IT" dirty="0"/>
              <a:t>Obiettivi (2)</a:t>
            </a:r>
          </a:p>
        </p:txBody>
      </p: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0C9E5090-7AE9-08C6-5028-9CD16305CD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6735148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92420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5F95F48-F2C3-154F-B97C-882A08CDED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45F95F48-F2C3-154F-B97C-882A08CDED0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0116B66-E6C5-3F4C-9FA3-6A88329A06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A0116B66-E6C5-3F4C-9FA3-6A88329A06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1" uiExpand="1">
        <p:bldSub>
          <a:bldDgm bld="lvlOne"/>
        </p:bldSub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6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31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</p:grpSp>
      <p:sp useBgFill="1">
        <p:nvSpPr>
          <p:cNvPr id="33" name="Rectangle 10">
            <a:extLst>
              <a:ext uri="{FF2B5EF4-FFF2-40B4-BE49-F238E27FC236}">
                <a16:creationId xmlns:a16="http://schemas.microsoft.com/office/drawing/2014/main" id="{CC30DECA-E52C-4D56-96B9-718590A2E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12">
            <a:extLst>
              <a:ext uri="{FF2B5EF4-FFF2-40B4-BE49-F238E27FC236}">
                <a16:creationId xmlns:a16="http://schemas.microsoft.com/office/drawing/2014/main" id="{7A046A95-1E4D-4EAE-9146-822CF94F0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E94C9933-93E1-43FF-8BC2-8F0B7794D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36" name="Freeform 6">
              <a:extLst>
                <a:ext uri="{FF2B5EF4-FFF2-40B4-BE49-F238E27FC236}">
                  <a16:creationId xmlns:a16="http://schemas.microsoft.com/office/drawing/2014/main" id="{B3AA8CBD-7A2E-4084-A09F-484D16658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9858437B-3A49-0A27-5D04-027F5D7EA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2669" y="1480930"/>
            <a:ext cx="8447964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cap="all" dirty="0" err="1"/>
              <a:t>Grazie</a:t>
            </a:r>
            <a:r>
              <a:rPr lang="en-US" sz="6600" cap="all" dirty="0"/>
              <a:t> </a:t>
            </a:r>
            <a:r>
              <a:rPr lang="en-US" sz="6600" cap="all" dirty="0" err="1"/>
              <a:t>dell’attenzione</a:t>
            </a:r>
            <a:endParaRPr lang="en-US" sz="6600" cap="all" dirty="0"/>
          </a:p>
        </p:txBody>
      </p:sp>
    </p:spTree>
    <p:extLst>
      <p:ext uri="{BB962C8B-B14F-4D97-AF65-F5344CB8AC3E}">
        <p14:creationId xmlns:p14="http://schemas.microsoft.com/office/powerpoint/2010/main" val="2404148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AF9E53-32D6-A506-44A3-BB59C2C3E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4181" y="685800"/>
            <a:ext cx="6562905" cy="1485900"/>
          </a:xfrm>
        </p:spPr>
        <p:txBody>
          <a:bodyPr>
            <a:normAutofit/>
          </a:bodyPr>
          <a:lstStyle/>
          <a:p>
            <a:r>
              <a:rPr lang="it-IT"/>
              <a:t>Panoramica del problema</a:t>
            </a:r>
          </a:p>
        </p:txBody>
      </p:sp>
      <p:sp>
        <p:nvSpPr>
          <p:cNvPr id="1032" name="Rectangle 1030">
            <a:extLst>
              <a:ext uri="{FF2B5EF4-FFF2-40B4-BE49-F238E27FC236}">
                <a16:creationId xmlns:a16="http://schemas.microsoft.com/office/drawing/2014/main" id="{6B205BC3-0B06-4EA6-9066-1A0BEC22C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1026" name="Picture 2" descr="Moltiplicazione di matrici - Wikipedia">
            <a:extLst>
              <a:ext uri="{FF2B5EF4-FFF2-40B4-BE49-F238E27FC236}">
                <a16:creationId xmlns:a16="http://schemas.microsoft.com/office/drawing/2014/main" id="{432D1840-EC64-B86C-916A-ECF023922B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t="-1" r="-19" b="-1"/>
          <a:stretch/>
        </p:blipFill>
        <p:spPr bwMode="auto">
          <a:xfrm>
            <a:off x="1023562" y="1462375"/>
            <a:ext cx="3613752" cy="3613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BE748783-80F2-0978-E6AB-4A0186C63C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954181" y="2286000"/>
                <a:ext cx="6562905" cy="3581400"/>
              </a:xfrm>
            </p:spPr>
            <p:txBody>
              <a:bodyPr>
                <a:normAutofit/>
              </a:bodyPr>
              <a:lstStyle/>
              <a:p>
                <a:r>
                  <a:rPr lang="it-IT" sz="2800" dirty="0"/>
                  <a:t>Il prodotto tra matrici richiede:</a:t>
                </a:r>
              </a:p>
              <a:p>
                <a:pPr marL="2286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800" b="0" i="1">
                          <a:latin typeface="Cambria Math" panose="02040503050406030204" pitchFamily="18" charset="0"/>
                        </a:rPr>
                        <m:t>𝑁𝑢𝑚𝑒𝑟𝑜</m:t>
                      </m:r>
                      <m:r>
                        <a:rPr lang="it-IT" sz="2800" b="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sz="2800" b="0" i="1">
                          <a:latin typeface="Cambria Math" panose="02040503050406030204" pitchFamily="18" charset="0"/>
                        </a:rPr>
                        <m:t>𝑂𝑝𝑒𝑟𝑎𝑧𝑖𝑜𝑛𝑖</m:t>
                      </m:r>
                      <m:r>
                        <a:rPr lang="it-IT" sz="2800" b="0" i="1">
                          <a:latin typeface="Cambria Math" panose="02040503050406030204" pitchFamily="18" charset="0"/>
                        </a:rPr>
                        <m:t>=2×</m:t>
                      </m:r>
                      <m:r>
                        <a:rPr lang="it-IT" sz="2800" b="0" i="1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it-IT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it-IT" sz="28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r>
                        <a:rPr lang="it-IT" sz="28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it-IT" sz="28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𝑘</m:t>
                      </m:r>
                    </m:oMath>
                  </m:oMathPara>
                </a14:m>
                <a:endParaRPr lang="it-IT" sz="2800" dirty="0"/>
              </a:p>
              <a:p>
                <a:r>
                  <a:rPr lang="it-IT" sz="2800" dirty="0"/>
                  <a:t>È una delle operazioni fondamentali dell’algebra lineare che trova le sue applicazioni in svariati campi tra cui la grafica.</a:t>
                </a:r>
                <a:endParaRPr lang="it-IT" dirty="0"/>
              </a:p>
              <a:p>
                <a:pPr marL="228600" indent="0">
                  <a:buNone/>
                </a:pPr>
                <a:endParaRPr lang="it-IT" dirty="0"/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BE748783-80F2-0978-E6AB-4A0186C63C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54181" y="2286000"/>
                <a:ext cx="6562905" cy="3581400"/>
              </a:xfrm>
              <a:blipFill>
                <a:blip r:embed="rId3"/>
                <a:stretch>
                  <a:fillRect l="-1741" t="-282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34286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1">
            <a:extLst>
              <a:ext uri="{FF2B5EF4-FFF2-40B4-BE49-F238E27FC236}">
                <a16:creationId xmlns:a16="http://schemas.microsoft.com/office/drawing/2014/main" id="{A93D97C6-63EF-4CA6-B01D-25E2772DC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42F303F8-36E7-8429-6644-23037CBA2529}"/>
              </a:ext>
            </a:extLst>
          </p:cNvPr>
          <p:cNvSpPr txBox="1">
            <a:spLocks/>
          </p:cNvSpPr>
          <p:nvPr/>
        </p:nvSpPr>
        <p:spPr>
          <a:xfrm>
            <a:off x="5100824" y="685800"/>
            <a:ext cx="6176776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 err="1"/>
              <a:t>Metriche</a:t>
            </a:r>
            <a:endParaRPr lang="en-US" dirty="0"/>
          </a:p>
        </p:txBody>
      </p:sp>
      <p:pic>
        <p:nvPicPr>
          <p:cNvPr id="8" name="Graphic 8" descr="Misuratore">
            <a:extLst>
              <a:ext uri="{FF2B5EF4-FFF2-40B4-BE49-F238E27FC236}">
                <a16:creationId xmlns:a16="http://schemas.microsoft.com/office/drawing/2014/main" id="{8B9B8C29-B2D1-00C8-AF12-4683F36E4A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4276" y="1881930"/>
            <a:ext cx="3093388" cy="3093388"/>
          </a:xfrm>
          <a:prstGeom prst="rect">
            <a:avLst/>
          </a:prstGeom>
        </p:spPr>
      </p:pic>
      <p:sp>
        <p:nvSpPr>
          <p:cNvPr id="10" name="Rectangle 13">
            <a:extLst>
              <a:ext uri="{FF2B5EF4-FFF2-40B4-BE49-F238E27FC236}">
                <a16:creationId xmlns:a16="http://schemas.microsoft.com/office/drawing/2014/main" id="{5DA4A40B-EDCE-42FC-B189-AEFB4F82E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Segnaposto contenuto 2">
                <a:extLst>
                  <a:ext uri="{FF2B5EF4-FFF2-40B4-BE49-F238E27FC236}">
                    <a16:creationId xmlns:a16="http://schemas.microsoft.com/office/drawing/2014/main" id="{314B1DD2-BCDE-8422-63A6-B01AACC4163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100824" y="1428749"/>
                <a:ext cx="6176776" cy="503480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25000" lnSpcReduction="20000"/>
              </a:bodyPr>
              <a:lstStyle>
                <a:lvl1pPr marL="384048" indent="-384048" algn="l" defTabSz="914400" rtl="0" eaLnBrk="1" latinLnBrk="0" hangingPunct="1">
                  <a:lnSpc>
                    <a:spcPct val="94000"/>
                  </a:lnSpc>
                  <a:spcBef>
                    <a:spcPts val="1000"/>
                  </a:spcBef>
                  <a:spcAft>
                    <a:spcPts val="200"/>
                  </a:spcAft>
                  <a:buFont typeface="Franklin Gothic Book" panose="020B0503020102020204" pitchFamily="34" charset="0"/>
                  <a:buChar char="■"/>
                  <a:defRPr sz="2000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1pPr>
                <a:lvl2pPr marL="914400" indent="-384048" algn="l" defTabSz="914400" rtl="0" eaLnBrk="1" latinLnBrk="0" hangingPunct="1">
                  <a:lnSpc>
                    <a:spcPct val="94000"/>
                  </a:lnSpc>
                  <a:spcBef>
                    <a:spcPts val="500"/>
                  </a:spcBef>
                  <a:spcAft>
                    <a:spcPts val="200"/>
                  </a:spcAft>
                  <a:buFont typeface="Franklin Gothic Book" panose="020B0503020102020204" pitchFamily="34" charset="0"/>
                  <a:buChar char="–"/>
                  <a:defRPr sz="2000" i="1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1371600" indent="-384048" algn="l" defTabSz="914400" rtl="0" eaLnBrk="1" latinLnBrk="0" hangingPunct="1">
                  <a:lnSpc>
                    <a:spcPct val="94000"/>
                  </a:lnSpc>
                  <a:spcBef>
                    <a:spcPts val="500"/>
                  </a:spcBef>
                  <a:spcAft>
                    <a:spcPts val="200"/>
                  </a:spcAft>
                  <a:buFont typeface="Franklin Gothic Book" panose="020B0503020102020204" pitchFamily="34" charset="0"/>
                  <a:buChar char="■"/>
                  <a:defRPr sz="1800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828800" indent="-384048" algn="l" defTabSz="914400" rtl="0" eaLnBrk="1" latinLnBrk="0" hangingPunct="1">
                  <a:lnSpc>
                    <a:spcPct val="94000"/>
                  </a:lnSpc>
                  <a:spcBef>
                    <a:spcPts val="500"/>
                  </a:spcBef>
                  <a:spcAft>
                    <a:spcPts val="200"/>
                  </a:spcAft>
                  <a:buFont typeface="Franklin Gothic Book" panose="020B0503020102020204" pitchFamily="34" charset="0"/>
                  <a:buChar char="–"/>
                  <a:defRPr sz="1800" i="1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2286000" indent="-384048" algn="l" defTabSz="914400" rtl="0" eaLnBrk="1" latinLnBrk="0" hangingPunct="1">
                  <a:lnSpc>
                    <a:spcPct val="94000"/>
                  </a:lnSpc>
                  <a:spcBef>
                    <a:spcPts val="500"/>
                  </a:spcBef>
                  <a:spcAft>
                    <a:spcPts val="200"/>
                  </a:spcAft>
                  <a:buFont typeface="Franklin Gothic Book" panose="020B0503020102020204" pitchFamily="34" charset="0"/>
                  <a:buChar char="■"/>
                  <a:defRPr sz="1600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743200" indent="-384048" algn="l" defTabSz="914400" rtl="0" eaLnBrk="1" latinLnBrk="0" hangingPunct="1">
                  <a:lnSpc>
                    <a:spcPct val="94000"/>
                  </a:lnSpc>
                  <a:spcBef>
                    <a:spcPts val="500"/>
                  </a:spcBef>
                  <a:spcAft>
                    <a:spcPts val="200"/>
                  </a:spcAft>
                  <a:buFont typeface="Franklin Gothic Book" panose="020B0503020102020204" pitchFamily="34" charset="0"/>
                  <a:buChar char="–"/>
                  <a:defRPr sz="1600" i="1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6pPr>
                <a:lvl7pPr marL="3200400" indent="-384048" algn="l" defTabSz="914400" rtl="0" eaLnBrk="1" latinLnBrk="0" hangingPunct="1">
                  <a:lnSpc>
                    <a:spcPct val="94000"/>
                  </a:lnSpc>
                  <a:spcBef>
                    <a:spcPts val="500"/>
                  </a:spcBef>
                  <a:spcAft>
                    <a:spcPts val="200"/>
                  </a:spcAft>
                  <a:buFont typeface="Franklin Gothic Book" panose="020B0503020102020204" pitchFamily="34" charset="0"/>
                  <a:buChar char="■"/>
                  <a:defRPr sz="1400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7pPr>
                <a:lvl8pPr marL="3657600" indent="-384048" algn="l" defTabSz="914400" rtl="0" eaLnBrk="1" latinLnBrk="0" hangingPunct="1">
                  <a:lnSpc>
                    <a:spcPct val="94000"/>
                  </a:lnSpc>
                  <a:spcBef>
                    <a:spcPts val="500"/>
                  </a:spcBef>
                  <a:spcAft>
                    <a:spcPts val="200"/>
                  </a:spcAft>
                  <a:buFont typeface="Franklin Gothic Book" panose="020B0503020102020204" pitchFamily="34" charset="0"/>
                  <a:buChar char="–"/>
                  <a:defRPr sz="1400" i="1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8pPr>
                <a:lvl9pPr marL="4114800" indent="-384048" algn="l" defTabSz="914400" rtl="0" eaLnBrk="1" latinLnBrk="0" hangingPunct="1">
                  <a:lnSpc>
                    <a:spcPct val="94000"/>
                  </a:lnSpc>
                  <a:spcBef>
                    <a:spcPts val="500"/>
                  </a:spcBef>
                  <a:spcAft>
                    <a:spcPts val="200"/>
                  </a:spcAft>
                  <a:buFont typeface="Franklin Gothic Book" panose="020B0503020102020204" pitchFamily="34" charset="0"/>
                  <a:buChar char="■"/>
                  <a:defRPr sz="1400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9200" dirty="0"/>
                  <a:t>Le </a:t>
                </a:r>
                <a:r>
                  <a:rPr lang="en-US" sz="9200" dirty="0" err="1"/>
                  <a:t>metriche</a:t>
                </a:r>
                <a:r>
                  <a:rPr lang="en-US" sz="9200" dirty="0"/>
                  <a:t> </a:t>
                </a:r>
                <a:r>
                  <a:rPr lang="en-US" sz="9200" dirty="0" err="1"/>
                  <a:t>usate</a:t>
                </a:r>
                <a:r>
                  <a:rPr lang="en-US" sz="9200" dirty="0"/>
                  <a:t> per </a:t>
                </a:r>
                <a:r>
                  <a:rPr lang="en-US" sz="9200" dirty="0" err="1"/>
                  <a:t>valutare</a:t>
                </a:r>
                <a:r>
                  <a:rPr lang="en-US" sz="9200" dirty="0"/>
                  <a:t> </a:t>
                </a:r>
                <a:r>
                  <a:rPr lang="en-US" sz="9200" dirty="0" err="1"/>
                  <a:t>i</a:t>
                </a:r>
                <a:r>
                  <a:rPr lang="en-US" sz="9200" dirty="0"/>
                  <a:t> </a:t>
                </a:r>
                <a:r>
                  <a:rPr lang="en-US" sz="9200" dirty="0" err="1"/>
                  <a:t>nostri</a:t>
                </a:r>
                <a:r>
                  <a:rPr lang="en-US" sz="9200" dirty="0"/>
                  <a:t> </a:t>
                </a:r>
                <a:r>
                  <a:rPr lang="en-US" sz="9200" dirty="0" err="1"/>
                  <a:t>sistemi</a:t>
                </a:r>
                <a:r>
                  <a:rPr lang="en-US" sz="9200" dirty="0"/>
                  <a:t> </a:t>
                </a:r>
                <a:r>
                  <a:rPr lang="en-US" sz="9200" dirty="0" err="1"/>
                  <a:t>sono</a:t>
                </a:r>
                <a:r>
                  <a:rPr lang="en-US" sz="9200" dirty="0"/>
                  <a:t>:</a:t>
                </a:r>
              </a:p>
              <a:p>
                <a:r>
                  <a:rPr lang="en-US" sz="9200" b="1" dirty="0"/>
                  <a:t>Flops</a:t>
                </a:r>
                <a:r>
                  <a:rPr lang="en-US" sz="9200" dirty="0"/>
                  <a:t>:</a:t>
                </a:r>
              </a:p>
              <a:p>
                <a:pPr marL="384048" lvl="1"/>
                <a14:m>
                  <m:oMath xmlns:m="http://schemas.openxmlformats.org/officeDocument/2006/math">
                    <m:r>
                      <a:rPr lang="en-US" sz="9200">
                        <a:latin typeface="Cambria Math" panose="02040503050406030204" pitchFamily="18" charset="0"/>
                      </a:rPr>
                      <m:t>𝐺𝑖𝑔𝑎</m:t>
                    </m:r>
                    <m:r>
                      <a:rPr lang="en-US" sz="920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9200">
                        <a:latin typeface="Cambria Math" panose="02040503050406030204" pitchFamily="18" charset="0"/>
                      </a:rPr>
                      <m:t>𝐹𝑙𝑜𝑝𝑠</m:t>
                    </m:r>
                    <m:r>
                      <a:rPr lang="en-US" sz="920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9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920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9200">
                            <a:latin typeface="Cambria Math" panose="02040503050406030204" pitchFamily="18" charset="0"/>
                          </a:rPr>
                          <m:t>𝑚𝑛𝑘</m:t>
                        </m:r>
                      </m:num>
                      <m:den>
                        <m:r>
                          <a:rPr lang="en-US" sz="9200">
                            <a:latin typeface="Cambria Math" panose="02040503050406030204" pitchFamily="18" charset="0"/>
                          </a:rPr>
                          <m:t>𝑇</m:t>
                        </m:r>
                      </m:den>
                    </m:f>
                  </m:oMath>
                </a14:m>
                <a:r>
                  <a:rPr lang="en-US" sz="9200" dirty="0"/>
                  <a:t> dove </a:t>
                </a:r>
                <a14:m>
                  <m:oMath xmlns:m="http://schemas.openxmlformats.org/officeDocument/2006/math">
                    <m:r>
                      <a:rPr lang="en-US" sz="920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sz="9200" dirty="0"/>
                  <a:t> indica il</a:t>
                </a:r>
              </a:p>
              <a:p>
                <a:pPr marL="0" lvl="1" indent="0">
                  <a:buNone/>
                </a:pPr>
                <a:r>
                  <a:rPr lang="en-US" sz="9200" dirty="0"/>
                  <a:t>     tempo di </a:t>
                </a:r>
                <a:r>
                  <a:rPr lang="en-US" sz="9200" dirty="0" err="1"/>
                  <a:t>computazione</a:t>
                </a:r>
                <a:r>
                  <a:rPr lang="en-US" sz="9200" dirty="0"/>
                  <a:t> in </a:t>
                </a:r>
                <a:r>
                  <a:rPr lang="en-US" sz="9200" dirty="0" err="1"/>
                  <a:t>nanosecondi</a:t>
                </a:r>
                <a:r>
                  <a:rPr lang="en-US" sz="9200" dirty="0"/>
                  <a:t>.</a:t>
                </a:r>
              </a:p>
              <a:p>
                <a:r>
                  <a:rPr lang="en-US" sz="9200" b="1" dirty="0"/>
                  <a:t>Speed Up</a:t>
                </a:r>
                <a:r>
                  <a:rPr lang="en-US" sz="9200" dirty="0"/>
                  <a:t>:</a:t>
                </a:r>
              </a:p>
              <a:p>
                <a:pPr marL="384048" lvl="1"/>
                <a14:m>
                  <m:oMath xmlns:m="http://schemas.openxmlformats.org/officeDocument/2006/math">
                    <m:r>
                      <a:rPr lang="en-US" sz="9200">
                        <a:latin typeface="Cambria Math" panose="02040503050406030204" pitchFamily="18" charset="0"/>
                      </a:rPr>
                      <m:t>𝑆𝑝𝑒𝑒𝑑</m:t>
                    </m:r>
                    <m:r>
                      <a:rPr lang="en-US" sz="920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9200">
                        <a:latin typeface="Cambria Math" panose="02040503050406030204" pitchFamily="18" charset="0"/>
                      </a:rPr>
                      <m:t>𝑈𝑝</m:t>
                    </m:r>
                    <m:r>
                      <a:rPr lang="en-US" sz="920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9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9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920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920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9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920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920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den>
                    </m:f>
                    <m:r>
                      <a:rPr lang="en-US" sz="92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9200" dirty="0"/>
                  <a:t> dove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9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920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920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sz="9200" dirty="0"/>
                  <a:t> è il tempo </a:t>
                </a:r>
                <a:r>
                  <a:rPr lang="en-US" sz="9200" dirty="0" err="1"/>
                  <a:t>della</a:t>
                </a:r>
                <a:r>
                  <a:rPr lang="en-US" sz="9200" dirty="0"/>
                  <a:t> </a:t>
                </a:r>
                <a:r>
                  <a:rPr lang="en-US" sz="9200" dirty="0" err="1"/>
                  <a:t>computazione</a:t>
                </a:r>
                <a:r>
                  <a:rPr lang="en-US" sz="9200" dirty="0"/>
                  <a:t> </a:t>
                </a:r>
                <a:r>
                  <a:rPr lang="en-US" sz="9200" dirty="0" err="1"/>
                  <a:t>singola</a:t>
                </a:r>
                <a:r>
                  <a:rPr lang="en-US" sz="9200" dirty="0"/>
                  <a:t>, 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9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920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920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US" sz="9200" dirty="0"/>
                  <a:t> è il tempo </a:t>
                </a:r>
                <a:r>
                  <a:rPr lang="en-US" sz="9200" dirty="0" err="1"/>
                  <a:t>computazione</a:t>
                </a:r>
                <a:r>
                  <a:rPr lang="en-US" sz="9200" dirty="0"/>
                  <a:t> parallela.</a:t>
                </a:r>
              </a:p>
              <a:p>
                <a:r>
                  <a:rPr lang="en-US" sz="9200" b="1" dirty="0" err="1"/>
                  <a:t>Errore</a:t>
                </a:r>
                <a:r>
                  <a:rPr lang="en-US" sz="9200" b="1" dirty="0"/>
                  <a:t> </a:t>
                </a:r>
                <a:r>
                  <a:rPr lang="en-US" sz="9200" b="1" dirty="0" err="1"/>
                  <a:t>Relativo</a:t>
                </a:r>
                <a:r>
                  <a:rPr lang="en-US" sz="9200" dirty="0"/>
                  <a:t>: </a:t>
                </a:r>
                <a:endParaRPr lang="en-US" sz="9200" i="1" dirty="0"/>
              </a:p>
              <a:p>
                <a:pPr marL="384048" lvl="1"/>
                <a14:m>
                  <m:oMath xmlns:m="http://schemas.openxmlformats.org/officeDocument/2006/math">
                    <m:r>
                      <a:rPr lang="en-US" sz="9200">
                        <a:latin typeface="Cambria Math" panose="02040503050406030204" pitchFamily="18" charset="0"/>
                      </a:rPr>
                      <m:t>𝐸𝑟𝑟𝑅𝑒𝑙</m:t>
                    </m:r>
                    <m:r>
                      <a:rPr lang="en-US" sz="920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9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‖"/>
                            <m:endChr m:val="‖"/>
                            <m:ctrlPr>
                              <a:rPr lang="en-US" sz="9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9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920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sz="920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b>
                            </m:sSub>
                            <m:r>
                              <a:rPr lang="en-US" sz="920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9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920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sz="920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sub>
                            </m:sSub>
                          </m:e>
                        </m:d>
                      </m:num>
                      <m:den>
                        <m:d>
                          <m:dPr>
                            <m:begChr m:val="‖"/>
                            <m:endChr m:val="‖"/>
                            <m:ctrlPr>
                              <a:rPr lang="en-US" sz="9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9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920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sz="920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b>
                            </m:sSub>
                          </m:e>
                        </m:d>
                      </m:den>
                    </m:f>
                  </m:oMath>
                </a14:m>
                <a:r>
                  <a:rPr lang="en-US" sz="9200" dirty="0"/>
                  <a:t>  dove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9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920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920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US" sz="9200" dirty="0"/>
                  <a:t> 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9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920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920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 sz="9200" dirty="0"/>
                  <a:t> sono</a:t>
                </a:r>
              </a:p>
              <a:p>
                <a:pPr marL="457200" lvl="2" indent="0">
                  <a:buNone/>
                </a:pPr>
                <a:r>
                  <a:rPr lang="en-US" sz="9000" i="1" dirty="0" err="1"/>
                  <a:t>rispettivamente</a:t>
                </a:r>
                <a:r>
                  <a:rPr lang="en-US" sz="9000" i="1" dirty="0"/>
                  <a:t> le due matrici computate </a:t>
                </a:r>
                <a:r>
                  <a:rPr lang="en-US" sz="9000" i="1" dirty="0" err="1"/>
                  <a:t>nel</a:t>
                </a:r>
                <a:r>
                  <a:rPr lang="en-US" sz="9000" i="1" dirty="0"/>
                  <a:t> </a:t>
                </a:r>
                <a:r>
                  <a:rPr lang="en-US" sz="9000" i="1" dirty="0" err="1"/>
                  <a:t>caso</a:t>
                </a:r>
                <a:r>
                  <a:rPr lang="en-US" sz="9000" i="1" dirty="0"/>
                  <a:t> </a:t>
                </a:r>
                <a:r>
                  <a:rPr lang="en-US" sz="9000" i="1" dirty="0" err="1"/>
                  <a:t>seriale</a:t>
                </a:r>
                <a:r>
                  <a:rPr lang="en-US" sz="9000" i="1" dirty="0"/>
                  <a:t> e nel </a:t>
                </a:r>
                <a:r>
                  <a:rPr lang="en-US" sz="9000" i="1" dirty="0" err="1"/>
                  <a:t>caso</a:t>
                </a:r>
                <a:r>
                  <a:rPr lang="en-US" sz="9000" i="1" dirty="0"/>
                  <a:t> </a:t>
                </a:r>
                <a:r>
                  <a:rPr lang="en-US" sz="9000" i="1" dirty="0" err="1"/>
                  <a:t>parallelo</a:t>
                </a:r>
                <a:r>
                  <a:rPr lang="en-US" sz="9000" i="1" dirty="0"/>
                  <a:t>.</a:t>
                </a:r>
              </a:p>
              <a:p>
                <a:pPr marL="384048" lvl="2"/>
                <a:endParaRPr lang="en-US" sz="7400" dirty="0"/>
              </a:p>
              <a:p>
                <a:endParaRPr lang="en-US" sz="1400" dirty="0"/>
              </a:p>
              <a:p>
                <a:endParaRPr lang="en-US" sz="1400" dirty="0"/>
              </a:p>
            </p:txBody>
          </p:sp>
        </mc:Choice>
        <mc:Fallback xmlns="">
          <p:sp>
            <p:nvSpPr>
              <p:cNvPr id="5" name="Segnaposto contenuto 2">
                <a:extLst>
                  <a:ext uri="{FF2B5EF4-FFF2-40B4-BE49-F238E27FC236}">
                    <a16:creationId xmlns:a16="http://schemas.microsoft.com/office/drawing/2014/main" id="{314B1DD2-BCDE-8422-63A6-B01AACC416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00824" y="1428749"/>
                <a:ext cx="6176776" cy="5034803"/>
              </a:xfrm>
              <a:prstGeom prst="rect">
                <a:avLst/>
              </a:prstGeom>
              <a:blipFill>
                <a:blip r:embed="rId4"/>
                <a:stretch>
                  <a:fillRect l="-1283" t="-2663" r="-118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81305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21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45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</p:grpSp>
      <p:sp useBgFill="1">
        <p:nvSpPr>
          <p:cNvPr id="47" name="Rectangle 25">
            <a:extLst>
              <a:ext uri="{FF2B5EF4-FFF2-40B4-BE49-F238E27FC236}">
                <a16:creationId xmlns:a16="http://schemas.microsoft.com/office/drawing/2014/main" id="{70D3BB76-8949-4CF0-A2AB-B9CB0B8735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27">
            <a:extLst>
              <a:ext uri="{FF2B5EF4-FFF2-40B4-BE49-F238E27FC236}">
                <a16:creationId xmlns:a16="http://schemas.microsoft.com/office/drawing/2014/main" id="{5FF39634-9D58-45BA-8073-5E672C66D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3275668"/>
          </a:xfrm>
          <a:custGeom>
            <a:avLst/>
            <a:gdLst>
              <a:gd name="connsiteX0" fmla="*/ 3275668 w 3275668"/>
              <a:gd name="connsiteY0" fmla="*/ 3275668 h 3275668"/>
              <a:gd name="connsiteX1" fmla="*/ 655 w 3275668"/>
              <a:gd name="connsiteY1" fmla="*/ 3275668 h 3275668"/>
              <a:gd name="connsiteX2" fmla="*/ 0 w 3275668"/>
              <a:gd name="connsiteY2" fmla="*/ 2889925 h 3275668"/>
              <a:gd name="connsiteX3" fmla="*/ 2869894 w 3275668"/>
              <a:gd name="connsiteY3" fmla="*/ 2891248 h 3275668"/>
              <a:gd name="connsiteX4" fmla="*/ 2869894 w 3275668"/>
              <a:gd name="connsiteY4" fmla="*/ 0 h 3275668"/>
              <a:gd name="connsiteX5" fmla="*/ 3275668 w 3275668"/>
              <a:gd name="connsiteY5" fmla="*/ 0 h 3275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5668" h="3275668">
                <a:moveTo>
                  <a:pt x="3275668" y="3275668"/>
                </a:moveTo>
                <a:lnTo>
                  <a:pt x="655" y="3275668"/>
                </a:lnTo>
                <a:cubicBezTo>
                  <a:pt x="-655" y="3142531"/>
                  <a:pt x="1310" y="3023062"/>
                  <a:pt x="0" y="2889925"/>
                </a:cubicBezTo>
                <a:lnTo>
                  <a:pt x="2869894" y="2891248"/>
                </a:lnTo>
                <a:lnTo>
                  <a:pt x="2869894" y="0"/>
                </a:lnTo>
                <a:lnTo>
                  <a:pt x="3275668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it-IT"/>
          </a:p>
        </p:txBody>
      </p:sp>
      <p:sp>
        <p:nvSpPr>
          <p:cNvPr id="49" name="Freeform: Shape 29">
            <a:extLst>
              <a:ext uri="{FF2B5EF4-FFF2-40B4-BE49-F238E27FC236}">
                <a16:creationId xmlns:a16="http://schemas.microsoft.com/office/drawing/2014/main" id="{1794DAEC-13A6-485F-AF0A-77F61AE6F0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049045" y="3149435"/>
            <a:ext cx="3275013" cy="3275670"/>
          </a:xfrm>
          <a:custGeom>
            <a:avLst/>
            <a:gdLst>
              <a:gd name="connsiteX0" fmla="*/ 2869239 w 3275013"/>
              <a:gd name="connsiteY0" fmla="*/ 0 h 3275670"/>
              <a:gd name="connsiteX1" fmla="*/ 3275013 w 3275013"/>
              <a:gd name="connsiteY1" fmla="*/ 0 h 3275670"/>
              <a:gd name="connsiteX2" fmla="*/ 3275013 w 3275013"/>
              <a:gd name="connsiteY2" fmla="*/ 3275670 h 3275670"/>
              <a:gd name="connsiteX3" fmla="*/ 0 w 3275013"/>
              <a:gd name="connsiteY3" fmla="*/ 3275670 h 3275670"/>
              <a:gd name="connsiteX4" fmla="*/ 0 w 3275013"/>
              <a:gd name="connsiteY4" fmla="*/ 2890368 h 3275670"/>
              <a:gd name="connsiteX5" fmla="*/ 2869239 w 3275013"/>
              <a:gd name="connsiteY5" fmla="*/ 2890809 h 3275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5013" h="3275670">
                <a:moveTo>
                  <a:pt x="2869239" y="0"/>
                </a:moveTo>
                <a:lnTo>
                  <a:pt x="3275013" y="0"/>
                </a:lnTo>
                <a:lnTo>
                  <a:pt x="3275013" y="3275670"/>
                </a:lnTo>
                <a:lnTo>
                  <a:pt x="0" y="3275670"/>
                </a:lnTo>
                <a:lnTo>
                  <a:pt x="0" y="2890368"/>
                </a:lnTo>
                <a:lnTo>
                  <a:pt x="2869239" y="2890809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1AC4DE9-127F-4A2E-A9FA-6BBA0E8DE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0091" y="1422833"/>
            <a:ext cx="6074564" cy="42043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600" cap="all" dirty="0"/>
              <a:t>MPI</a:t>
            </a:r>
            <a:endParaRPr lang="en-US" sz="7200" cap="all" dirty="0"/>
          </a:p>
        </p:txBody>
      </p:sp>
    </p:spTree>
    <p:extLst>
      <p:ext uri="{BB962C8B-B14F-4D97-AF65-F5344CB8AC3E}">
        <p14:creationId xmlns:p14="http://schemas.microsoft.com/office/powerpoint/2010/main" val="3307839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DAF9E53-32D6-A506-44A3-BB59C2C3E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39704"/>
            <a:ext cx="3299579" cy="5577840"/>
          </a:xfrm>
        </p:spPr>
        <p:txBody>
          <a:bodyPr anchor="ctr">
            <a:normAutofit/>
          </a:bodyPr>
          <a:lstStyle/>
          <a:p>
            <a:pPr algn="ctr"/>
            <a:r>
              <a:rPr lang="it-IT" dirty="0" err="1"/>
              <a:t>ScaLAPACK</a:t>
            </a:r>
            <a:r>
              <a:rPr lang="it-IT" dirty="0"/>
              <a:t>: cos’è?</a:t>
            </a:r>
          </a:p>
        </p:txBody>
      </p: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7E120121-1B6C-C6D5-2818-EF411A89D8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264651"/>
              </p:ext>
            </p:extLst>
          </p:nvPr>
        </p:nvGraphicFramePr>
        <p:xfrm>
          <a:off x="4901472" y="639705"/>
          <a:ext cx="6506304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40595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F82F4B7-6750-43DA-BDAF-B50BF9F02D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EF82F4B7-6750-43DA-BDAF-B50BF9F02D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77110E8-E15A-490F-BE85-3CBC745B0FE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E77110E8-E15A-490F-BE85-3CBC745B0FE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4E77D21-0477-4EEE-995B-5177771359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>
                                            <p:graphicEl>
                                              <a:dgm id="{D4E77D21-0477-4EEE-995B-51777713592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072F1D9-4A60-4234-BC1D-E06A0D7642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>
                                            <p:graphicEl>
                                              <a:dgm id="{B072F1D9-4A60-4234-BC1D-E06A0D7642A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556921F-9D09-4818-A073-7A7EAA1FB5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dgm id="{6556921F-9D09-4818-A073-7A7EAA1FB57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3CCF8A4-A5D8-4B06-AC62-32943BD2AF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">
                                            <p:graphicEl>
                                              <a:dgm id="{03CCF8A4-A5D8-4B06-AC62-32943BD2AF6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0AA7F9B-D773-4076-B528-C85049980C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5">
                                            <p:graphicEl>
                                              <a:dgm id="{C0AA7F9B-D773-4076-B528-C85049980C1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D18A50D-F997-4B0F-8731-B15EC3F89D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2D18A50D-F997-4B0F-8731-B15EC3F89D1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2B963AA-1B99-4F7E-8146-00B0E4848D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dgm id="{32B963AA-1B99-4F7E-8146-00B0E4848D8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8AB6D3A-DA5F-4C18-B610-3499A76DF3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5">
                                            <p:graphicEl>
                                              <a:dgm id="{58AB6D3A-DA5F-4C18-B610-3499A76DF35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84948F3-8921-4B74-9CD2-D7875DA328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5">
                                            <p:graphicEl>
                                              <a:dgm id="{F84948F3-8921-4B74-9CD2-D7875DA328C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7D4CEB4-21F9-407B-B432-8F24933991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5">
                                            <p:graphicEl>
                                              <a:dgm id="{37D4CEB4-21F9-407B-B432-8F249339915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AF9E53-32D6-A506-44A3-BB59C2C3E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840" y="351288"/>
            <a:ext cx="11663362" cy="993557"/>
          </a:xfrm>
        </p:spPr>
        <p:txBody>
          <a:bodyPr>
            <a:normAutofit/>
          </a:bodyPr>
          <a:lstStyle/>
          <a:p>
            <a:r>
              <a:rPr lang="it-IT" dirty="0" err="1"/>
              <a:t>ScaLAPACK</a:t>
            </a:r>
            <a:r>
              <a:rPr lang="it-IT" dirty="0"/>
              <a:t>: </a:t>
            </a:r>
            <a:r>
              <a:rPr lang="it-IT" b="1" dirty="0" err="1"/>
              <a:t>block</a:t>
            </a:r>
            <a:r>
              <a:rPr lang="it-IT" b="1" dirty="0"/>
              <a:t> </a:t>
            </a:r>
            <a:r>
              <a:rPr lang="it-IT" b="1" dirty="0" err="1"/>
              <a:t>cyclic</a:t>
            </a:r>
            <a:r>
              <a:rPr lang="it-IT" b="1" dirty="0"/>
              <a:t> data </a:t>
            </a:r>
            <a:r>
              <a:rPr lang="it-IT" b="1" dirty="0" err="1"/>
              <a:t>distribution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E748783-80F2-0978-E6AB-4A0186C63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956" y="2005707"/>
            <a:ext cx="5605463" cy="4243858"/>
          </a:xfrm>
        </p:spPr>
        <p:txBody>
          <a:bodyPr>
            <a:normAutofit/>
          </a:bodyPr>
          <a:lstStyle/>
          <a:p>
            <a:r>
              <a:rPr lang="it-IT" sz="2800" dirty="0"/>
              <a:t>Consiste nell’avere uno spazio dei processi mono-dimensionale o bi-dimensionale.</a:t>
            </a:r>
          </a:p>
          <a:p>
            <a:r>
              <a:rPr lang="it-IT" sz="2800" dirty="0"/>
              <a:t>Partizionare la matrice in sotto-matrici di dimensioni NB x MB.</a:t>
            </a:r>
          </a:p>
          <a:p>
            <a:r>
              <a:rPr lang="it-IT" sz="2800" dirty="0"/>
              <a:t>Assegnare in maniera più equidistribuita possibile le sottomatrici ai processi.</a:t>
            </a:r>
          </a:p>
        </p:txBody>
      </p:sp>
      <p:pic>
        <p:nvPicPr>
          <p:cNvPr id="2050" name="Picture 2" descr="Figura presa dalla user guide di scalapack&#10;">
            <a:extLst>
              <a:ext uri="{FF2B5EF4-FFF2-40B4-BE49-F238E27FC236}">
                <a16:creationId xmlns:a16="http://schemas.microsoft.com/office/drawing/2014/main" id="{D1B297C8-662F-BF19-40D8-D7F44F026E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56"/>
          <a:stretch/>
        </p:blipFill>
        <p:spPr bwMode="auto">
          <a:xfrm>
            <a:off x="7115176" y="2006600"/>
            <a:ext cx="3775226" cy="3597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8CCB7CBA-DBBB-06AA-E8FC-2F07A319F33A}"/>
              </a:ext>
            </a:extLst>
          </p:cNvPr>
          <p:cNvSpPr txBox="1"/>
          <p:nvPr/>
        </p:nvSpPr>
        <p:spPr>
          <a:xfrm>
            <a:off x="7259714" y="5637058"/>
            <a:ext cx="3630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i="1" dirty="0"/>
              <a:t>Figura presa dalla user guide di </a:t>
            </a:r>
            <a:r>
              <a:rPr lang="it-IT" i="1" dirty="0" err="1"/>
              <a:t>ScaLAPACK</a:t>
            </a:r>
            <a:r>
              <a:rPr lang="it-IT" i="1" dirty="0"/>
              <a:t>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4A537C9-5734-4C57-5B64-587ABFBC7B78}"/>
              </a:ext>
            </a:extLst>
          </p:cNvPr>
          <p:cNvSpPr txBox="1"/>
          <p:nvPr/>
        </p:nvSpPr>
        <p:spPr>
          <a:xfrm rot="5400000">
            <a:off x="7352931" y="1573978"/>
            <a:ext cx="3593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000" b="1" dirty="0"/>
              <a:t>{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7F70725-E11C-4A98-2867-EA83CCDBB0F8}"/>
              </a:ext>
            </a:extLst>
          </p:cNvPr>
          <p:cNvSpPr txBox="1"/>
          <p:nvPr/>
        </p:nvSpPr>
        <p:spPr>
          <a:xfrm>
            <a:off x="7009950" y="1863476"/>
            <a:ext cx="3593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000" b="1" dirty="0"/>
              <a:t>{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A710A7A-EC59-0BDD-AB80-72D971C80241}"/>
              </a:ext>
            </a:extLst>
          </p:cNvPr>
          <p:cNvSpPr txBox="1"/>
          <p:nvPr/>
        </p:nvSpPr>
        <p:spPr>
          <a:xfrm>
            <a:off x="7259714" y="1558588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NB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B6ADBEF-D88B-6670-C388-61FC43A2636D}"/>
              </a:ext>
            </a:extLst>
          </p:cNvPr>
          <p:cNvSpPr txBox="1"/>
          <p:nvPr/>
        </p:nvSpPr>
        <p:spPr>
          <a:xfrm rot="16200000">
            <a:off x="6720592" y="2057667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MB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0CDBC39-F675-D140-A9E2-C93459D7404E}"/>
              </a:ext>
            </a:extLst>
          </p:cNvPr>
          <p:cNvSpPr txBox="1"/>
          <p:nvPr/>
        </p:nvSpPr>
        <p:spPr>
          <a:xfrm>
            <a:off x="6597521" y="1720055"/>
            <a:ext cx="476412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7600" dirty="0"/>
              <a:t>{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1676512D-67E2-2C7D-26D8-139F8A6BC916}"/>
              </a:ext>
            </a:extLst>
          </p:cNvPr>
          <p:cNvSpPr txBox="1"/>
          <p:nvPr/>
        </p:nvSpPr>
        <p:spPr>
          <a:xfrm rot="5400000">
            <a:off x="7507440" y="990074"/>
            <a:ext cx="521494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7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{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C8CEFDF7-7303-DE32-9861-FFA93CE4AC9C}"/>
                  </a:ext>
                </a:extLst>
              </p:cNvPr>
              <p:cNvSpPr txBox="1"/>
              <p:nvPr/>
            </p:nvSpPr>
            <p:spPr>
              <a:xfrm>
                <a:off x="6357937" y="2221561"/>
                <a:ext cx="44460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C8CEFDF7-7303-DE32-9861-FFA93CE4AC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7937" y="2221561"/>
                <a:ext cx="444609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CasellaDiTesto 18">
                <a:extLst>
                  <a:ext uri="{FF2B5EF4-FFF2-40B4-BE49-F238E27FC236}">
                    <a16:creationId xmlns:a16="http://schemas.microsoft.com/office/drawing/2014/main" id="{3346C618-968C-6F46-453F-CFB913466CCD}"/>
                  </a:ext>
                </a:extLst>
              </p:cNvPr>
              <p:cNvSpPr txBox="1"/>
              <p:nvPr/>
            </p:nvSpPr>
            <p:spPr>
              <a:xfrm>
                <a:off x="7543158" y="1129931"/>
                <a:ext cx="42148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9" name="CasellaDiTesto 18">
                <a:extLst>
                  <a:ext uri="{FF2B5EF4-FFF2-40B4-BE49-F238E27FC236}">
                    <a16:creationId xmlns:a16="http://schemas.microsoft.com/office/drawing/2014/main" id="{3346C618-968C-6F46-453F-CFB913466C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43158" y="1129931"/>
                <a:ext cx="421482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886108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AF9E53-32D6-A506-44A3-BB59C2C3E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ScaLAPACK</a:t>
            </a:r>
            <a:r>
              <a:rPr lang="it-IT" dirty="0"/>
              <a:t>: dove applicarla?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E748783-80F2-0978-E6AB-4A0186C63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316" y="2006600"/>
            <a:ext cx="10668000" cy="4279900"/>
          </a:xfrm>
        </p:spPr>
        <p:txBody>
          <a:bodyPr>
            <a:normAutofit/>
          </a:bodyPr>
          <a:lstStyle/>
          <a:p>
            <a:r>
              <a:rPr lang="it-IT" sz="2800" dirty="0"/>
              <a:t>Dividere solo la matrice A in </a:t>
            </a:r>
            <a:r>
              <a:rPr lang="it-IT" sz="2800" dirty="0" err="1"/>
              <a:t>ScaLAPACK</a:t>
            </a:r>
            <a:r>
              <a:rPr lang="it-IT" sz="2800" dirty="0"/>
              <a:t>?</a:t>
            </a:r>
          </a:p>
          <a:p>
            <a:r>
              <a:rPr lang="it-IT" sz="2800" dirty="0"/>
              <a:t>Dividere solo la matrice B in </a:t>
            </a:r>
            <a:r>
              <a:rPr lang="it-IT" sz="2800" dirty="0" err="1"/>
              <a:t>ScaLAPACK</a:t>
            </a:r>
            <a:r>
              <a:rPr lang="it-IT" sz="2800" dirty="0"/>
              <a:t>?</a:t>
            </a:r>
          </a:p>
          <a:p>
            <a:r>
              <a:rPr lang="it-IT" sz="2800" dirty="0"/>
              <a:t>Dividere solo la matrice C in </a:t>
            </a:r>
            <a:r>
              <a:rPr lang="it-IT" sz="2800" dirty="0" err="1"/>
              <a:t>ScaLAPACK</a:t>
            </a:r>
            <a:r>
              <a:rPr lang="it-IT" sz="2800" dirty="0"/>
              <a:t>?</a:t>
            </a:r>
          </a:p>
          <a:p>
            <a:r>
              <a:rPr lang="it-IT" sz="2800" dirty="0"/>
              <a:t>Dividere tutte le matrici in </a:t>
            </a:r>
            <a:r>
              <a:rPr lang="it-IT" sz="2800" dirty="0" err="1"/>
              <a:t>ScaLAPACK</a:t>
            </a:r>
            <a:r>
              <a:rPr lang="it-IT" sz="2800" dirty="0"/>
              <a:t>?</a:t>
            </a:r>
          </a:p>
          <a:p>
            <a:r>
              <a:rPr lang="it-IT" sz="2800" dirty="0"/>
              <a:t>Ognuna di queste strategie può portare a casi di applicazioni differenti.</a:t>
            </a:r>
          </a:p>
          <a:p>
            <a:r>
              <a:rPr lang="it-IT" sz="2800" dirty="0"/>
              <a:t>Per le nostri algoritmi ci siamo concentrati sul partizionamento di A e sul partizionamento di C in </a:t>
            </a:r>
            <a:r>
              <a:rPr lang="it-IT" sz="2800" dirty="0" err="1"/>
              <a:t>ScaLAPACK</a:t>
            </a:r>
            <a:r>
              <a:rPr lang="it-IT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30601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itaglio">
  <a:themeElements>
    <a:clrScheme name="Ritaglio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Ritaglio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itaglio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{AE01A333-7C3E-0E47-9384-F928379F7DB3}tf10001072</Template>
  <TotalTime>2348</TotalTime>
  <Words>1122</Words>
  <Application>Microsoft Office PowerPoint</Application>
  <PresentationFormat>Widescreen</PresentationFormat>
  <Paragraphs>113</Paragraphs>
  <Slides>30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30</vt:i4>
      </vt:variant>
    </vt:vector>
  </HeadingPairs>
  <TitlesOfParts>
    <vt:vector size="34" baseType="lpstr">
      <vt:lpstr>Avenir Next LT Pro</vt:lpstr>
      <vt:lpstr>Cambria Math</vt:lpstr>
      <vt:lpstr>Franklin Gothic Book</vt:lpstr>
      <vt:lpstr>Ritaglio</vt:lpstr>
      <vt:lpstr>Prodotto tra matrici</vt:lpstr>
      <vt:lpstr>Obiettivi</vt:lpstr>
      <vt:lpstr>Obiettivi (2)</vt:lpstr>
      <vt:lpstr>Panoramica del problema</vt:lpstr>
      <vt:lpstr>Presentazione standard di PowerPoint</vt:lpstr>
      <vt:lpstr>MPI</vt:lpstr>
      <vt:lpstr>ScaLAPACK: cos’è?</vt:lpstr>
      <vt:lpstr>ScaLAPACK: block cyclic data distribution</vt:lpstr>
      <vt:lpstr>ScaLAPACK: dove applicarla?</vt:lpstr>
      <vt:lpstr>Partizionamento della matrice A</vt:lpstr>
      <vt:lpstr>Prestazioni: FLOPS</vt:lpstr>
      <vt:lpstr>Prestazioni: Speed Up </vt:lpstr>
      <vt:lpstr>Prestazioni: Errore Relativo</vt:lpstr>
      <vt:lpstr>Partizionamento della matrice C</vt:lpstr>
      <vt:lpstr>Prestazioni: Flops</vt:lpstr>
      <vt:lpstr>Prestazioni: Speed Up </vt:lpstr>
      <vt:lpstr>CUDA</vt:lpstr>
      <vt:lpstr>CUDA: tanti thread! Ma come usarli?</vt:lpstr>
      <vt:lpstr>CUDA: primo tentativo</vt:lpstr>
      <vt:lpstr>CUDA:  secondo tentativo</vt:lpstr>
      <vt:lpstr>CUDA: terzo tentativo</vt:lpstr>
      <vt:lpstr>CUDA: quarto tentativo</vt:lpstr>
      <vt:lpstr>CUDA: The Fastest</vt:lpstr>
      <vt:lpstr>CUDA: ultima versione</vt:lpstr>
      <vt:lpstr>CUDA: ultima versione (2)</vt:lpstr>
      <vt:lpstr>CUDA: GFlops</vt:lpstr>
      <vt:lpstr>CUDA: GFlops (2)</vt:lpstr>
      <vt:lpstr>CUDA: GFlops (3)</vt:lpstr>
      <vt:lpstr>CUDA: GFlops (3)</vt:lpstr>
      <vt:lpstr>Grazie dell’attenzione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Prodotto tra matrici</dc:title>
  <dc:creator>matteo federico</dc:creator>
  <cp:lastModifiedBy>Matteo Fanfarillo</cp:lastModifiedBy>
  <cp:revision>13</cp:revision>
  <dcterms:created xsi:type="dcterms:W3CDTF">2024-02-26T18:56:13Z</dcterms:created>
  <dcterms:modified xsi:type="dcterms:W3CDTF">2024-02-28T11:56:54Z</dcterms:modified>
</cp:coreProperties>
</file>

<file path=docProps/thumbnail.jpeg>
</file>